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4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5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6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97" r:id="rId2"/>
    <p:sldMasterId id="2147483732" r:id="rId3"/>
    <p:sldMasterId id="2147483767" r:id="rId4"/>
    <p:sldMasterId id="2147483802" r:id="rId5"/>
    <p:sldMasterId id="2147483837" r:id="rId6"/>
    <p:sldMasterId id="2147483872" r:id="rId7"/>
  </p:sldMasterIdLst>
  <p:notesMasterIdLst>
    <p:notesMasterId r:id="rId27"/>
  </p:notesMasterIdLst>
  <p:sldIdLst>
    <p:sldId id="257" r:id="rId8"/>
    <p:sldId id="260" r:id="rId9"/>
    <p:sldId id="299" r:id="rId10"/>
    <p:sldId id="300" r:id="rId11"/>
    <p:sldId id="261" r:id="rId12"/>
    <p:sldId id="272" r:id="rId13"/>
    <p:sldId id="285" r:id="rId14"/>
    <p:sldId id="266" r:id="rId15"/>
    <p:sldId id="265" r:id="rId16"/>
    <p:sldId id="286" r:id="rId17"/>
    <p:sldId id="287" r:id="rId18"/>
    <p:sldId id="293" r:id="rId19"/>
    <p:sldId id="271" r:id="rId20"/>
    <p:sldId id="268" r:id="rId21"/>
    <p:sldId id="258" r:id="rId22"/>
    <p:sldId id="282" r:id="rId23"/>
    <p:sldId id="284" r:id="rId24"/>
    <p:sldId id="277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5928" autoAdjust="0"/>
  </p:normalViewPr>
  <p:slideViewPr>
    <p:cSldViewPr snapToGrid="0" snapToObjects="1">
      <p:cViewPr varScale="1">
        <p:scale>
          <a:sx n="82" d="100"/>
          <a:sy n="82" d="100"/>
        </p:scale>
        <p:origin x="24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9014E-0974-9246-8FA9-D699BF2439FA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E5D7A-7F1D-8A41-AC5C-3147D3DD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09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this</a:t>
            </a:r>
            <a:r>
              <a:rPr lang="en-US" baseline="0" dirty="0"/>
              <a:t> to be in informal session! Questions as we go.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76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6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93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9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4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18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(22/10/2013 16:09) -----</a:t>
            </a:r>
          </a:p>
          <a:p>
            <a:r>
              <a:rPr lang="en-US"/>
              <a:t>Tim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23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2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D5E91-DBEE-C744-9126-0D3FFADD0D01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7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D5E91-DBEE-C744-9126-0D3FFADD0D01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377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34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</a:t>
            </a:r>
            <a:r>
              <a:rPr lang="en-GB" baseline="0" dirty="0"/>
              <a:t> point of this is more to give you an informative message.</a:t>
            </a:r>
          </a:p>
          <a:p>
            <a:endParaRPr lang="en-GB" baseline="0" dirty="0"/>
          </a:p>
          <a:p>
            <a:r>
              <a:rPr lang="en-GB" dirty="0"/>
              <a:t>City verve - https://www.information-age.com/smart-city-lessons-123474272/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1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9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E5D7A-7F1D-8A41-AC5C-3147D3DD7D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5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3405353" y="5948637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460940" y="5948637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771698" y="5948637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Rounded Rectangle 42"/>
          <p:cNvSpPr/>
          <p:nvPr userDrawn="1"/>
        </p:nvSpPr>
        <p:spPr>
          <a:xfrm rot="10800000" flipH="1">
            <a:off x="2856505" y="831273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ounded Rectangle 44"/>
          <p:cNvSpPr/>
          <p:nvPr userDrawn="1"/>
        </p:nvSpPr>
        <p:spPr>
          <a:xfrm rot="10800000" flipH="1">
            <a:off x="821965" y="471678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ounded Rectangle 45"/>
          <p:cNvSpPr/>
          <p:nvPr userDrawn="1"/>
        </p:nvSpPr>
        <p:spPr>
          <a:xfrm rot="10800000" flipH="1">
            <a:off x="13325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 rot="10800000" flipH="1">
            <a:off x="5869871" y="6614160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 rot="10800000" flipH="1">
            <a:off x="6933205" y="661416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 rot="10800000" flipH="1">
            <a:off x="2191487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 rot="10800000" flipH="1">
            <a:off x="2794162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 rot="10800000" flipH="1">
            <a:off x="4920833" y="1025236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539188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 rot="10800000" flipH="1">
            <a:off x="341313" y="6708753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 rot="10800000" flipH="1">
            <a:off x="8038251" y="8318269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 rot="10800000" flipH="1">
            <a:off x="816224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 rot="10800000" flipH="1">
            <a:off x="37709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9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6471315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13575"/>
      </p:ext>
    </p:extLst>
  </p:cSld>
  <p:clrMapOvr>
    <a:masterClrMapping/>
  </p:clrMapOvr>
  <p:transition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977677"/>
      </p:ext>
    </p:extLst>
  </p:cSld>
  <p:clrMapOvr>
    <a:masterClrMapping/>
  </p:clrMapOvr>
  <p:transition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215596"/>
      </p:ext>
    </p:extLst>
  </p:cSld>
  <p:clrMapOvr>
    <a:masterClrMapping/>
  </p:clrMapOvr>
  <p:transition>
    <p:wipe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02667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9541916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37643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1007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1220546"/>
            <a:ext cx="759804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167" y="6375383"/>
            <a:ext cx="21895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7" tIns="30792" rIns="61587" bIns="30792" anchor="b">
            <a:spAutoFit/>
          </a:bodyPr>
          <a:lstStyle/>
          <a:p>
            <a:pPr algn="r" defTabSz="61072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2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6373711"/>
            <a:ext cx="265801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7" tIns="30792" rIns="61587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alphaModFix amt="60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7679" y="6167967"/>
            <a:ext cx="424180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550459"/>
      </p:ext>
    </p:extLst>
  </p:cSld>
  <p:clrMapOvr>
    <a:masterClrMapping/>
  </p:clrMapOvr>
  <p:transition spd="slow">
    <p:wip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3405353" y="5948637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460940" y="5948637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771698" y="5948637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Rounded Rectangle 42"/>
          <p:cNvSpPr/>
          <p:nvPr userDrawn="1"/>
        </p:nvSpPr>
        <p:spPr>
          <a:xfrm rot="10800000" flipH="1">
            <a:off x="2856505" y="831273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ounded Rectangle 44"/>
          <p:cNvSpPr/>
          <p:nvPr userDrawn="1"/>
        </p:nvSpPr>
        <p:spPr>
          <a:xfrm rot="10800000" flipH="1">
            <a:off x="821965" y="471678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ounded Rectangle 45"/>
          <p:cNvSpPr/>
          <p:nvPr userDrawn="1"/>
        </p:nvSpPr>
        <p:spPr>
          <a:xfrm rot="10800000" flipH="1">
            <a:off x="13325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 rot="10800000" flipH="1">
            <a:off x="5869871" y="6614160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 rot="10800000" flipH="1">
            <a:off x="6933205" y="661416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 rot="10800000" flipH="1">
            <a:off x="2191487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 rot="10800000" flipH="1">
            <a:off x="2794162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 rot="10800000" flipH="1">
            <a:off x="4920833" y="1025236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539188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 rot="10800000" flipH="1">
            <a:off x="341313" y="6708753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 rot="10800000" flipH="1">
            <a:off x="8038251" y="8318269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 rot="10800000" flipH="1">
            <a:off x="816224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 rot="10800000" flipH="1">
            <a:off x="37709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9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3782656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6957100"/>
      </p:ext>
    </p:extLst>
  </p:cSld>
  <p:clrMapOvr>
    <a:masterClrMapping/>
  </p:clrMapOvr>
  <p:transition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 userDrawn="1"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ounded Rectangle 63"/>
          <p:cNvSpPr/>
          <p:nvPr userDrawn="1"/>
        </p:nvSpPr>
        <p:spPr>
          <a:xfrm>
            <a:off x="1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ounded Rectangle 64"/>
          <p:cNvSpPr/>
          <p:nvPr userDrawn="1"/>
        </p:nvSpPr>
        <p:spPr>
          <a:xfrm rot="10800000">
            <a:off x="1013791" y="424860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ounded Rectangle 65"/>
          <p:cNvSpPr/>
          <p:nvPr userDrawn="1"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ounded Rectangle 66"/>
          <p:cNvSpPr/>
          <p:nvPr userDrawn="1"/>
        </p:nvSpPr>
        <p:spPr>
          <a:xfrm>
            <a:off x="8105451" y="569919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 rot="10800000">
            <a:off x="3036074" y="1516173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2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32696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3" y="295275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824414" y="295275"/>
            <a:ext cx="4122737" cy="838200"/>
          </a:xfrm>
        </p:spPr>
        <p:txBody>
          <a:bodyPr lIns="82296" rIns="82296"/>
          <a:lstStyle>
            <a:lvl1pPr marL="0" indent="0">
              <a:lnSpc>
                <a:spcPct val="80000"/>
              </a:lnSpc>
              <a:spcBef>
                <a:spcPts val="0"/>
              </a:spcBef>
              <a:buFontTx/>
              <a:buNone/>
              <a:defRPr lang="en-US" sz="3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Two Column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75296"/>
      </p:ext>
    </p:extLst>
  </p:cSld>
  <p:clrMapOvr>
    <a:masterClrMapping/>
  </p:clrMapOvr>
  <p:transition>
    <p:wipe dir="r"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2056029"/>
            <a:ext cx="9847891" cy="19379146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546594"/>
      </p:ext>
    </p:extLst>
  </p:cSld>
  <p:clrMapOvr>
    <a:masterClrMapping/>
  </p:clrMapOvr>
  <p:transition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3357797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399144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47167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175767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967967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843506"/>
      </p:ext>
    </p:extLst>
  </p:cSld>
  <p:clrMapOvr>
    <a:masterClrMapping/>
  </p:clrMapOvr>
  <p:transition>
    <p:wipe dir="r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44168"/>
            <a:ext cx="8578851" cy="4965192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25037"/>
      </p:ext>
    </p:extLst>
  </p:cSld>
  <p:clrMapOvr>
    <a:masterClrMapping/>
  </p:clrMapOvr>
  <p:transition>
    <p:wipe dir="r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4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2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70009"/>
      </p:ext>
    </p:extLst>
  </p:cSld>
  <p:clrMapOvr>
    <a:masterClrMapping/>
  </p:clrMapOvr>
  <p:transition>
    <p:wipe dir="r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339746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4"/>
            <a:ext cx="3236976" cy="646331"/>
          </a:xfrm>
        </p:spPr>
        <p:txBody>
          <a:bodyPr>
            <a:noAutofit/>
          </a:bodyPr>
          <a:lstStyle>
            <a:lvl1pPr marL="114297" indent="-114297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4876800"/>
            <a:ext cx="320040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372275976"/>
      </p:ext>
    </p:extLst>
  </p:cSld>
  <p:clrMapOvr>
    <a:masterClrMapping/>
  </p:clrMapOvr>
  <p:transition>
    <p:wipe dir="r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19011"/>
      </p:ext>
    </p:extLst>
  </p:cSld>
  <p:clrMapOvr>
    <a:masterClrMapping/>
  </p:clrMapOvr>
  <p:transition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3" y="295275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824414" y="295275"/>
            <a:ext cx="4122737" cy="838200"/>
          </a:xfrm>
        </p:spPr>
        <p:txBody>
          <a:bodyPr lIns="82296" rIns="82296"/>
          <a:lstStyle>
            <a:lvl1pPr marL="0" indent="0">
              <a:lnSpc>
                <a:spcPct val="80000"/>
              </a:lnSpc>
              <a:spcBef>
                <a:spcPts val="0"/>
              </a:spcBef>
              <a:buFontTx/>
              <a:buNone/>
              <a:defRPr lang="en-US" sz="3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Two Column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93193"/>
      </p:ext>
    </p:extLst>
  </p:cSld>
  <p:clrMapOvr>
    <a:masterClrMapping/>
  </p:clrMapOvr>
  <p:transition>
    <p:wipe dir="r"/>
  </p:transition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1"/>
            <a:ext cx="2622551" cy="4391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600201"/>
            <a:ext cx="2633663" cy="43338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3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650413"/>
      </p:ext>
    </p:extLst>
  </p:cSld>
  <p:clrMapOvr>
    <a:masterClrMapping/>
  </p:clrMapOvr>
  <p:transition>
    <p:wipe dir="r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3" y="439710"/>
            <a:ext cx="8567244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5" y="6062114"/>
            <a:ext cx="7461251" cy="276999"/>
          </a:xfrm>
        </p:spPr>
        <p:txBody>
          <a:bodyPr wrap="square" anchor="b" anchorCtr="0">
            <a:noAutofit/>
          </a:bodyPr>
          <a:lstStyle>
            <a:lvl1pPr algn="l" defTabSz="80484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405270188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1"/>
            <a:ext cx="2622551" cy="4391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600201"/>
            <a:ext cx="2633663" cy="43338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3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0322151"/>
      </p:ext>
    </p:extLst>
  </p:cSld>
  <p:clrMapOvr>
    <a:masterClrMapping/>
  </p:clrMapOvr>
  <p:transition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719362946"/>
      </p:ext>
    </p:extLst>
  </p:cSld>
  <p:clrMapOvr>
    <a:masterClrMapping/>
  </p:clrMapOvr>
  <p:transition>
    <p:wipe dir="r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53711315"/>
      </p:ext>
    </p:extLst>
  </p:cSld>
  <p:clrMapOvr>
    <a:masterClrMapping/>
  </p:clrMapOvr>
  <p:transition>
    <p:wipe dir="r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5842636"/>
            <a:ext cx="8112127" cy="384175"/>
          </a:xfrm>
        </p:spPr>
        <p:txBody>
          <a:bodyPr anchor="b" anchorCtr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21264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46438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  <p:extLst>
      <p:ext uri="{BB962C8B-B14F-4D97-AF65-F5344CB8AC3E}">
        <p14:creationId xmlns:p14="http://schemas.microsoft.com/office/powerpoint/2010/main" val="3911047979"/>
      </p:ext>
    </p:extLst>
  </p:cSld>
  <p:clrMapOvr>
    <a:masterClrMapping/>
  </p:clrMapOvr>
  <p:transition>
    <p:wipe dir="r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4279393"/>
            <a:ext cx="4684867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4" y="311151"/>
            <a:ext cx="908367" cy="480227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917701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691688031"/>
      </p:ext>
    </p:extLst>
  </p:cSld>
  <p:clrMapOvr>
    <a:masterClrMapping/>
  </p:clrMapOvr>
  <p:transition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1" y="17111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4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3"/>
            <a:ext cx="8755128" cy="4372131"/>
          </a:xfrm>
        </p:spPr>
        <p:txBody>
          <a:bodyPr anchor="b" anchorCtr="0"/>
          <a:lstStyle>
            <a:lvl1pPr marL="228594" indent="-228594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54382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9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1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3346916"/>
      </p:ext>
    </p:extLst>
  </p:cSld>
  <p:clrMapOvr>
    <a:masterClrMapping/>
  </p:clrMapOvr>
  <p:transition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9" cy="1421928"/>
          </a:xfrm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069998"/>
      </p:ext>
    </p:extLst>
  </p:cSld>
  <p:clrMapOvr>
    <a:masterClrMapping/>
  </p:clrMapOvr>
  <p:transition>
    <p:wipe dir="r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3"/>
            <a:ext cx="4349919" cy="1089529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631598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3" y="439710"/>
            <a:ext cx="8567244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5" y="6062114"/>
            <a:ext cx="7461251" cy="276999"/>
          </a:xfrm>
        </p:spPr>
        <p:txBody>
          <a:bodyPr wrap="square" anchor="b" anchorCtr="0">
            <a:noAutofit/>
          </a:bodyPr>
          <a:lstStyle>
            <a:lvl1pPr algn="l" defTabSz="80484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3569792037"/>
      </p:ext>
    </p:extLst>
  </p:cSld>
  <p:clrMapOvr>
    <a:masterClrMapping/>
  </p:clrMapOvr>
  <p:transition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011989" y="311150"/>
            <a:ext cx="1806575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50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4964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911477" y="3028951"/>
            <a:ext cx="402537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5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11989" y="1683658"/>
            <a:ext cx="1806575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11989" y="5182961"/>
            <a:ext cx="180657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1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4504164"/>
      </p:ext>
    </p:extLst>
  </p:cSld>
  <p:clrMapOvr>
    <a:masterClrMapping/>
  </p:clrMapOvr>
  <p:transition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310897"/>
            <a:ext cx="8474869" cy="6054185"/>
          </a:xfrm>
          <a:ln>
            <a:solidFill>
              <a:srgbClr val="08252E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1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815673"/>
      </p:ext>
    </p:extLst>
  </p:cSld>
  <p:clrMapOvr>
    <a:masterClrMapping/>
  </p:clrMapOvr>
  <p:transition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58521241"/>
      </p:ext>
    </p:extLst>
  </p:cSld>
  <p:clrMapOvr>
    <a:masterClrMapping/>
  </p:clrMapOvr>
  <p:transition>
    <p:wipe dir="r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 hasCustomPrompt="1"/>
          </p:nvPr>
        </p:nvSpPr>
        <p:spPr>
          <a:xfrm>
            <a:off x="673957" y="777240"/>
            <a:ext cx="786384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787297070"/>
      </p:ext>
    </p:extLst>
  </p:cSld>
  <p:clrMapOvr>
    <a:masterClrMapping/>
  </p:clrMapOvr>
  <p:transition>
    <p:wipe dir="r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39917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3724282209"/>
      </p:ext>
    </p:extLst>
  </p:cSld>
  <p:clrMapOvr>
    <a:masterClrMapping/>
  </p:clrMapOvr>
  <p:transition>
    <p:wipe dir="r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7655037"/>
      </p:ext>
    </p:extLst>
  </p:cSld>
  <p:clrMapOvr>
    <a:masterClrMapping/>
  </p:clrMapOvr>
  <p:transition>
    <p:wipe dir="r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354515"/>
      </p:ext>
    </p:extLst>
  </p:cSld>
  <p:clrMapOvr>
    <a:masterClrMapping/>
  </p:clrMapOvr>
  <p:transition>
    <p:wipe dir="r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3081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846789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609944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281786964"/>
      </p:ext>
    </p:extLst>
  </p:cSld>
  <p:clrMapOvr>
    <a:masterClrMapping/>
  </p:clrMapOvr>
  <p:transition>
    <p:wipe dir="r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413627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1220546"/>
            <a:ext cx="759804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167" y="6375383"/>
            <a:ext cx="21895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7" tIns="30792" rIns="61587" bIns="30792" anchor="b">
            <a:spAutoFit/>
          </a:bodyPr>
          <a:lstStyle/>
          <a:p>
            <a:pPr algn="r" defTabSz="61072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2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6373711"/>
            <a:ext cx="265801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7" tIns="30792" rIns="61587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alphaModFix amt="60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7679" y="6167967"/>
            <a:ext cx="424180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998870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59016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3405353" y="5948637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460940" y="5948637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771698" y="5948637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Rounded Rectangle 42"/>
          <p:cNvSpPr/>
          <p:nvPr userDrawn="1"/>
        </p:nvSpPr>
        <p:spPr>
          <a:xfrm rot="10800000" flipH="1">
            <a:off x="2856505" y="831273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ounded Rectangle 44"/>
          <p:cNvSpPr/>
          <p:nvPr userDrawn="1"/>
        </p:nvSpPr>
        <p:spPr>
          <a:xfrm rot="10800000" flipH="1">
            <a:off x="821965" y="471678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ounded Rectangle 45"/>
          <p:cNvSpPr/>
          <p:nvPr userDrawn="1"/>
        </p:nvSpPr>
        <p:spPr>
          <a:xfrm rot="10800000" flipH="1">
            <a:off x="13325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 rot="10800000" flipH="1">
            <a:off x="5869871" y="6614160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 rot="10800000" flipH="1">
            <a:off x="6933205" y="661416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 rot="10800000" flipH="1">
            <a:off x="2191487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 rot="10800000" flipH="1">
            <a:off x="2794162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 rot="10800000" flipH="1">
            <a:off x="4920833" y="1025236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539188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 rot="10800000" flipH="1">
            <a:off x="341313" y="6708753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 rot="10800000" flipH="1">
            <a:off x="8038251" y="8318269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 rot="10800000" flipH="1">
            <a:off x="816224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 rot="10800000" flipH="1">
            <a:off x="37709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9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030517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38521156"/>
      </p:ext>
    </p:extLst>
  </p:cSld>
  <p:clrMapOvr>
    <a:masterClrMapping/>
  </p:clrMapOvr>
  <p:transition>
    <p:wipe dir="r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 userDrawn="1"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ounded Rectangle 63"/>
          <p:cNvSpPr/>
          <p:nvPr userDrawn="1"/>
        </p:nvSpPr>
        <p:spPr>
          <a:xfrm>
            <a:off x="1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ounded Rectangle 64"/>
          <p:cNvSpPr/>
          <p:nvPr userDrawn="1"/>
        </p:nvSpPr>
        <p:spPr>
          <a:xfrm rot="10800000">
            <a:off x="1013791" y="424860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ounded Rectangle 65"/>
          <p:cNvSpPr/>
          <p:nvPr userDrawn="1"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ounded Rectangle 66"/>
          <p:cNvSpPr/>
          <p:nvPr userDrawn="1"/>
        </p:nvSpPr>
        <p:spPr>
          <a:xfrm>
            <a:off x="8105451" y="569919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 rot="10800000">
            <a:off x="3036074" y="1516173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2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57448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2056029"/>
            <a:ext cx="9847891" cy="19379146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912422"/>
      </p:ext>
    </p:extLst>
  </p:cSld>
  <p:clrMapOvr>
    <a:masterClrMapping/>
  </p:clrMapOvr>
  <p:transition>
    <p:wipe dir="r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3357797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399144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4451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175767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967967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367432"/>
      </p:ext>
    </p:extLst>
  </p:cSld>
  <p:clrMapOvr>
    <a:masterClrMapping/>
  </p:clrMapOvr>
  <p:transition>
    <p:wipe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44168"/>
            <a:ext cx="8578851" cy="4965192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7712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52871641"/>
      </p:ext>
    </p:extLst>
  </p:cSld>
  <p:clrMapOvr>
    <a:masterClrMapping/>
  </p:clrMapOvr>
  <p:transition>
    <p:wipe dir="r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4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2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52023"/>
      </p:ext>
    </p:extLst>
  </p:cSld>
  <p:clrMapOvr>
    <a:masterClrMapping/>
  </p:clrMapOvr>
  <p:transition>
    <p:wipe dir="r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339746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4"/>
            <a:ext cx="3236976" cy="646331"/>
          </a:xfrm>
        </p:spPr>
        <p:txBody>
          <a:bodyPr>
            <a:noAutofit/>
          </a:bodyPr>
          <a:lstStyle>
            <a:lvl1pPr marL="114297" indent="-114297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4876800"/>
            <a:ext cx="320040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797925501"/>
      </p:ext>
    </p:extLst>
  </p:cSld>
  <p:clrMapOvr>
    <a:masterClrMapping/>
  </p:clrMapOvr>
  <p:transition>
    <p:wipe dir="r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23282"/>
      </p:ext>
    </p:extLst>
  </p:cSld>
  <p:clrMapOvr>
    <a:masterClrMapping/>
  </p:clrMapOvr>
  <p:transition>
    <p:wipe dir="r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3" y="295275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824414" y="295275"/>
            <a:ext cx="4122737" cy="838200"/>
          </a:xfrm>
        </p:spPr>
        <p:txBody>
          <a:bodyPr lIns="82296" rIns="82296"/>
          <a:lstStyle>
            <a:lvl1pPr marL="0" indent="0">
              <a:lnSpc>
                <a:spcPct val="80000"/>
              </a:lnSpc>
              <a:spcBef>
                <a:spcPts val="0"/>
              </a:spcBef>
              <a:buFontTx/>
              <a:buNone/>
              <a:defRPr lang="en-US" sz="3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Two Column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19658"/>
      </p:ext>
    </p:extLst>
  </p:cSld>
  <p:clrMapOvr>
    <a:masterClrMapping/>
  </p:clrMapOvr>
  <p:transition>
    <p:wipe dir="r"/>
  </p:transition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1"/>
            <a:ext cx="2622551" cy="4391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600201"/>
            <a:ext cx="2633663" cy="43338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3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8133851"/>
      </p:ext>
    </p:extLst>
  </p:cSld>
  <p:clrMapOvr>
    <a:masterClrMapping/>
  </p:clrMapOvr>
  <p:transition>
    <p:wipe dir="r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3" y="439710"/>
            <a:ext cx="8567244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5" y="6062114"/>
            <a:ext cx="7461251" cy="276999"/>
          </a:xfrm>
        </p:spPr>
        <p:txBody>
          <a:bodyPr wrap="square" anchor="b" anchorCtr="0">
            <a:noAutofit/>
          </a:bodyPr>
          <a:lstStyle>
            <a:lvl1pPr algn="l" defTabSz="80484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30324092"/>
      </p:ext>
    </p:extLst>
  </p:cSld>
  <p:clrMapOvr>
    <a:masterClrMapping/>
  </p:clrMapOvr>
  <p:transition>
    <p:wipe dir="r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388588595"/>
      </p:ext>
    </p:extLst>
  </p:cSld>
  <p:clrMapOvr>
    <a:masterClrMapping/>
  </p:clrMapOvr>
  <p:transition>
    <p:wipe dir="r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74201542"/>
      </p:ext>
    </p:extLst>
  </p:cSld>
  <p:clrMapOvr>
    <a:masterClrMapping/>
  </p:clrMapOvr>
  <p:transition>
    <p:wipe dir="r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5842636"/>
            <a:ext cx="8112127" cy="384175"/>
          </a:xfrm>
        </p:spPr>
        <p:txBody>
          <a:bodyPr anchor="b" anchorCtr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5548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97158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5842636"/>
            <a:ext cx="8112127" cy="384175"/>
          </a:xfrm>
        </p:spPr>
        <p:txBody>
          <a:bodyPr anchor="b" anchorCtr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53945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  <p:extLst>
      <p:ext uri="{BB962C8B-B14F-4D97-AF65-F5344CB8AC3E}">
        <p14:creationId xmlns:p14="http://schemas.microsoft.com/office/powerpoint/2010/main" val="501526357"/>
      </p:ext>
    </p:extLst>
  </p:cSld>
  <p:clrMapOvr>
    <a:masterClrMapping/>
  </p:clrMapOvr>
  <p:transition>
    <p:wipe dir="r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4279393"/>
            <a:ext cx="4684867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4" y="311151"/>
            <a:ext cx="908367" cy="480227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917701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16122510"/>
      </p:ext>
    </p:extLst>
  </p:cSld>
  <p:clrMapOvr>
    <a:masterClrMapping/>
  </p:clrMapOvr>
  <p:transition>
    <p:wipe dir="r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1" y="17111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4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3"/>
            <a:ext cx="8755128" cy="4372131"/>
          </a:xfrm>
        </p:spPr>
        <p:txBody>
          <a:bodyPr anchor="b" anchorCtr="0"/>
          <a:lstStyle>
            <a:lvl1pPr marL="228594" indent="-228594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45034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9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1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622575"/>
      </p:ext>
    </p:extLst>
  </p:cSld>
  <p:clrMapOvr>
    <a:masterClrMapping/>
  </p:clrMapOvr>
  <p:transition>
    <p:wipe dir="r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9" cy="1421928"/>
          </a:xfrm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</a:t>
            </a:r>
            <a:r>
              <a:rPr lang="en-US" sz="600" baseline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600" dirty="0">
                <a:solidFill>
                  <a:srgbClr val="FFFFFF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929630"/>
      </p:ext>
    </p:extLst>
  </p:cSld>
  <p:clrMapOvr>
    <a:masterClrMapping/>
  </p:clrMapOvr>
  <p:transition>
    <p:wipe dir="r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3"/>
            <a:ext cx="4349919" cy="1089529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35988"/>
      </p:ext>
    </p:extLst>
  </p:cSld>
  <p:clrMapOvr>
    <a:masterClrMapping/>
  </p:clrMapOvr>
  <p:transition>
    <p:wipe dir="r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011989" y="311150"/>
            <a:ext cx="1806575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50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4964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911477" y="3028951"/>
            <a:ext cx="402537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5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11989" y="1683658"/>
            <a:ext cx="1806575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11989" y="5182961"/>
            <a:ext cx="180657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1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6292907"/>
      </p:ext>
    </p:extLst>
  </p:cSld>
  <p:clrMapOvr>
    <a:masterClrMapping/>
  </p:clrMapOvr>
  <p:transition>
    <p:wipe dir="r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310897"/>
            <a:ext cx="8474869" cy="6054185"/>
          </a:xfrm>
          <a:ln>
            <a:solidFill>
              <a:srgbClr val="08252E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1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4299949"/>
      </p:ext>
    </p:extLst>
  </p:cSld>
  <p:clrMapOvr>
    <a:masterClrMapping/>
  </p:clrMapOvr>
  <p:transition>
    <p:wipe dir="r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57068921"/>
      </p:ext>
    </p:extLst>
  </p:cSld>
  <p:clrMapOvr>
    <a:masterClrMapping/>
  </p:clrMapOvr>
  <p:transition>
    <p:wipe dir="r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 hasCustomPrompt="1"/>
          </p:nvPr>
        </p:nvSpPr>
        <p:spPr>
          <a:xfrm>
            <a:off x="673957" y="777240"/>
            <a:ext cx="786384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3777867384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309274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39917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293576417"/>
      </p:ext>
    </p:extLst>
  </p:cSld>
  <p:clrMapOvr>
    <a:masterClrMapping/>
  </p:clrMapOvr>
  <p:transition>
    <p:wipe dir="r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797248"/>
      </p:ext>
    </p:extLst>
  </p:cSld>
  <p:clrMapOvr>
    <a:masterClrMapping/>
  </p:clrMapOvr>
  <p:transition>
    <p:wipe dir="r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5184"/>
      </p:ext>
    </p:extLst>
  </p:cSld>
  <p:clrMapOvr>
    <a:masterClrMapping/>
  </p:clrMapOvr>
  <p:transition>
    <p:wipe dir="r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1697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4355635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15101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749764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2412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 userDrawn="1"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64" name="Rounded Rectangle 63"/>
          <p:cNvSpPr/>
          <p:nvPr userDrawn="1"/>
        </p:nvSpPr>
        <p:spPr>
          <a:xfrm>
            <a:off x="1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65" name="Rounded Rectangle 64"/>
          <p:cNvSpPr/>
          <p:nvPr userDrawn="1"/>
        </p:nvSpPr>
        <p:spPr>
          <a:xfrm rot="10800000">
            <a:off x="1013791" y="424860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377" rtl="0" eaLnBrk="1" latinLnBrk="0" hangingPunct="1"/>
            <a:endParaRPr lang="en-US" sz="1800" kern="1200" dirty="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6" name="Rounded Rectangle 65"/>
          <p:cNvSpPr/>
          <p:nvPr userDrawn="1"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67" name="Rounded Rectangle 66"/>
          <p:cNvSpPr/>
          <p:nvPr userDrawn="1"/>
        </p:nvSpPr>
        <p:spPr>
          <a:xfrm>
            <a:off x="8105451" y="569919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 rot="10800000">
            <a:off x="3036074" y="1516173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68">
              <a:lnSpc>
                <a:spcPct val="100000"/>
              </a:lnSpc>
            </a:pPr>
            <a:r>
              <a:rPr lang="en-US" sz="600" dirty="0">
                <a:solidFill>
                  <a:srgbClr val="FFFFFF"/>
                </a:solidFill>
                <a:latin typeface="+mj-lt"/>
              </a:rPr>
              <a:t>© 2014</a:t>
            </a:r>
            <a:r>
              <a:rPr lang="en-US" sz="600" baseline="0" dirty="0">
                <a:solidFill>
                  <a:srgbClr val="FFFFFF"/>
                </a:solidFill>
                <a:latin typeface="+mj-lt"/>
              </a:rPr>
              <a:t>  </a:t>
            </a:r>
            <a:r>
              <a:rPr lang="en-US" sz="600" dirty="0">
                <a:solidFill>
                  <a:srgbClr val="FFFFFF"/>
                </a:solidFill>
                <a:latin typeface="+mj-lt"/>
              </a:rPr>
              <a:t>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6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2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6199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3405353" y="5948637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460940" y="5948637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771698" y="5948637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Rounded Rectangle 42"/>
          <p:cNvSpPr/>
          <p:nvPr userDrawn="1"/>
        </p:nvSpPr>
        <p:spPr>
          <a:xfrm rot="10800000" flipH="1">
            <a:off x="2856505" y="831273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ounded Rectangle 44"/>
          <p:cNvSpPr/>
          <p:nvPr userDrawn="1"/>
        </p:nvSpPr>
        <p:spPr>
          <a:xfrm rot="10800000" flipH="1">
            <a:off x="821965" y="471678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ounded Rectangle 45"/>
          <p:cNvSpPr/>
          <p:nvPr userDrawn="1"/>
        </p:nvSpPr>
        <p:spPr>
          <a:xfrm rot="10800000" flipH="1">
            <a:off x="13325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 rot="10800000" flipH="1">
            <a:off x="5869871" y="6614160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 rot="10800000" flipH="1">
            <a:off x="6933205" y="661416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 rot="10800000" flipH="1">
            <a:off x="2191487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 rot="10800000" flipH="1">
            <a:off x="2794162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 rot="10800000" flipH="1">
            <a:off x="4920833" y="1025236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539188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 rot="10800000" flipH="1">
            <a:off x="341313" y="6708753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 rot="10800000" flipH="1">
            <a:off x="8038251" y="8318269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 rot="10800000" flipH="1">
            <a:off x="816224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 rot="10800000" flipH="1">
            <a:off x="37709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9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492095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  <p:extLst>
      <p:ext uri="{BB962C8B-B14F-4D97-AF65-F5344CB8AC3E}">
        <p14:creationId xmlns:p14="http://schemas.microsoft.com/office/powerpoint/2010/main" val="3820321076"/>
      </p:ext>
    </p:extLst>
  </p:cSld>
  <p:clrMapOvr>
    <a:masterClrMapping/>
  </p:clrMapOvr>
  <p:transition>
    <p:wipe dir="r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110485"/>
      </p:ext>
    </p:extLst>
  </p:cSld>
  <p:clrMapOvr>
    <a:masterClrMapping/>
  </p:clrMapOvr>
  <p:transition>
    <p:wipe dir="r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 userDrawn="1"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ounded Rectangle 63"/>
          <p:cNvSpPr/>
          <p:nvPr userDrawn="1"/>
        </p:nvSpPr>
        <p:spPr>
          <a:xfrm>
            <a:off x="1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ounded Rectangle 64"/>
          <p:cNvSpPr/>
          <p:nvPr userDrawn="1"/>
        </p:nvSpPr>
        <p:spPr>
          <a:xfrm rot="10800000">
            <a:off x="1013791" y="424860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ounded Rectangle 65"/>
          <p:cNvSpPr/>
          <p:nvPr userDrawn="1"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ounded Rectangle 66"/>
          <p:cNvSpPr/>
          <p:nvPr userDrawn="1"/>
        </p:nvSpPr>
        <p:spPr>
          <a:xfrm>
            <a:off x="8105451" y="569919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 rot="10800000">
            <a:off x="3036074" y="1516173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2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3367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2056029"/>
            <a:ext cx="9847891" cy="19379146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014011"/>
      </p:ext>
    </p:extLst>
  </p:cSld>
  <p:clrMapOvr>
    <a:masterClrMapping/>
  </p:clrMapOvr>
  <p:transition>
    <p:wipe dir="r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3357797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399144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24228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175767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967967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6762730"/>
      </p:ext>
    </p:extLst>
  </p:cSld>
  <p:clrMapOvr>
    <a:masterClrMapping/>
  </p:clrMapOvr>
  <p:transition>
    <p:wipe dir="r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44168"/>
            <a:ext cx="8578851" cy="4965192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19228"/>
      </p:ext>
    </p:extLst>
  </p:cSld>
  <p:clrMapOvr>
    <a:masterClrMapping/>
  </p:clrMapOvr>
  <p:transition>
    <p:wipe dir="r"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4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2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19207"/>
      </p:ext>
    </p:extLst>
  </p:cSld>
  <p:clrMapOvr>
    <a:masterClrMapping/>
  </p:clrMapOvr>
  <p:transition>
    <p:wipe dir="r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339746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4"/>
            <a:ext cx="3236976" cy="646331"/>
          </a:xfrm>
        </p:spPr>
        <p:txBody>
          <a:bodyPr>
            <a:noAutofit/>
          </a:bodyPr>
          <a:lstStyle>
            <a:lvl1pPr marL="114297" indent="-114297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4876800"/>
            <a:ext cx="320040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07583255"/>
      </p:ext>
    </p:extLst>
  </p:cSld>
  <p:clrMapOvr>
    <a:masterClrMapping/>
  </p:clrMapOvr>
  <p:transition>
    <p:wipe dir="r"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209506"/>
      </p:ext>
    </p:extLst>
  </p:cSld>
  <p:clrMapOvr>
    <a:masterClrMapping/>
  </p:clrMapOvr>
  <p:transition>
    <p:wipe dir="r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3" y="295275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824414" y="295275"/>
            <a:ext cx="4122737" cy="838200"/>
          </a:xfrm>
        </p:spPr>
        <p:txBody>
          <a:bodyPr lIns="82296" rIns="82296"/>
          <a:lstStyle>
            <a:lvl1pPr marL="0" indent="0">
              <a:lnSpc>
                <a:spcPct val="80000"/>
              </a:lnSpc>
              <a:spcBef>
                <a:spcPts val="0"/>
              </a:spcBef>
              <a:buFontTx/>
              <a:buNone/>
              <a:defRPr lang="en-US" sz="3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Two Column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7754"/>
      </p:ext>
    </p:extLst>
  </p:cSld>
  <p:clrMapOvr>
    <a:masterClrMapping/>
  </p:clrMapOvr>
  <p:transition>
    <p:wipe dir="r"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4279393"/>
            <a:ext cx="4684867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4" y="311151"/>
            <a:ext cx="908367" cy="480227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917701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382095513"/>
      </p:ext>
    </p:extLst>
  </p:cSld>
  <p:clrMapOvr>
    <a:masterClrMapping/>
  </p:clrMapOvr>
  <p:transition>
    <p:wipe dir="r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1"/>
            <a:ext cx="2622551" cy="4391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600201"/>
            <a:ext cx="2633663" cy="43338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3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643953"/>
      </p:ext>
    </p:extLst>
  </p:cSld>
  <p:clrMapOvr>
    <a:masterClrMapping/>
  </p:clrMapOvr>
  <p:transition>
    <p:wipe dir="r"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3" y="439710"/>
            <a:ext cx="8567244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5" y="6062114"/>
            <a:ext cx="7461251" cy="276999"/>
          </a:xfrm>
        </p:spPr>
        <p:txBody>
          <a:bodyPr wrap="square" anchor="b" anchorCtr="0">
            <a:noAutofit/>
          </a:bodyPr>
          <a:lstStyle>
            <a:lvl1pPr algn="l" defTabSz="80484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774622966"/>
      </p:ext>
    </p:extLst>
  </p:cSld>
  <p:clrMapOvr>
    <a:masterClrMapping/>
  </p:clrMapOvr>
  <p:transition>
    <p:wipe dir="r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677278443"/>
      </p:ext>
    </p:extLst>
  </p:cSld>
  <p:clrMapOvr>
    <a:masterClrMapping/>
  </p:clrMapOvr>
  <p:transition>
    <p:wipe dir="r"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8434951"/>
      </p:ext>
    </p:extLst>
  </p:cSld>
  <p:clrMapOvr>
    <a:masterClrMapping/>
  </p:clrMapOvr>
  <p:transition>
    <p:wipe dir="r"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5842636"/>
            <a:ext cx="8112127" cy="384175"/>
          </a:xfrm>
        </p:spPr>
        <p:txBody>
          <a:bodyPr anchor="b" anchorCtr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51394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9917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  <p:extLst>
      <p:ext uri="{BB962C8B-B14F-4D97-AF65-F5344CB8AC3E}">
        <p14:creationId xmlns:p14="http://schemas.microsoft.com/office/powerpoint/2010/main" val="2926497108"/>
      </p:ext>
    </p:extLst>
  </p:cSld>
  <p:clrMapOvr>
    <a:masterClrMapping/>
  </p:clrMapOvr>
  <p:transition>
    <p:wipe dir="r"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4279393"/>
            <a:ext cx="4684867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4" y="311151"/>
            <a:ext cx="908367" cy="480227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917701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509262040"/>
      </p:ext>
    </p:extLst>
  </p:cSld>
  <p:clrMapOvr>
    <a:masterClrMapping/>
  </p:clrMapOvr>
  <p:transition>
    <p:wipe dir="r"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1" y="17111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4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3"/>
            <a:ext cx="8755128" cy="4372131"/>
          </a:xfrm>
        </p:spPr>
        <p:txBody>
          <a:bodyPr anchor="b" anchorCtr="0"/>
          <a:lstStyle>
            <a:lvl1pPr marL="228594" indent="-228594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65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9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1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</a:t>
            </a:r>
            <a:r>
              <a:rPr lang="en-US" sz="600" baseline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600" dirty="0">
                <a:solidFill>
                  <a:srgbClr val="FFFFFF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175944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9981327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1" y="17111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4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3"/>
            <a:ext cx="8755128" cy="4372131"/>
          </a:xfrm>
        </p:spPr>
        <p:txBody>
          <a:bodyPr anchor="b" anchorCtr="0"/>
          <a:lstStyle>
            <a:lvl1pPr marL="228594" indent="-228594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82756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9" cy="1421928"/>
          </a:xfrm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6575458"/>
      </p:ext>
    </p:extLst>
  </p:cSld>
  <p:clrMapOvr>
    <a:masterClrMapping/>
  </p:clrMapOvr>
  <p:transition>
    <p:wipe dir="r"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3"/>
            <a:ext cx="4349919" cy="1089529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0021020"/>
      </p:ext>
    </p:extLst>
  </p:cSld>
  <p:clrMapOvr>
    <a:masterClrMapping/>
  </p:clrMapOvr>
  <p:transition>
    <p:wipe dir="r"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011989" y="311150"/>
            <a:ext cx="1806575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50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4964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911477" y="3028951"/>
            <a:ext cx="402537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5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11989" y="1683658"/>
            <a:ext cx="1806575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11989" y="5182961"/>
            <a:ext cx="180657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1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1712246"/>
      </p:ext>
    </p:extLst>
  </p:cSld>
  <p:clrMapOvr>
    <a:masterClrMapping/>
  </p:clrMapOvr>
  <p:transition>
    <p:wipe dir="r"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310897"/>
            <a:ext cx="8474869" cy="6054185"/>
          </a:xfrm>
          <a:ln>
            <a:solidFill>
              <a:srgbClr val="08252E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1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7295335"/>
      </p:ext>
    </p:extLst>
  </p:cSld>
  <p:clrMapOvr>
    <a:masterClrMapping/>
  </p:clrMapOvr>
  <p:transition>
    <p:wipe dir="r"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18387591"/>
      </p:ext>
    </p:extLst>
  </p:cSld>
  <p:clrMapOvr>
    <a:masterClrMapping/>
  </p:clrMapOvr>
  <p:transition>
    <p:wipe dir="r"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 hasCustomPrompt="1"/>
          </p:nvPr>
        </p:nvSpPr>
        <p:spPr>
          <a:xfrm>
            <a:off x="673957" y="777240"/>
            <a:ext cx="786384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3048538280"/>
      </p:ext>
    </p:extLst>
  </p:cSld>
  <p:clrMapOvr>
    <a:masterClrMapping/>
  </p:clrMapOvr>
  <p:transition>
    <p:wipe dir="r"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39917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3797732449"/>
      </p:ext>
    </p:extLst>
  </p:cSld>
  <p:clrMapOvr>
    <a:masterClrMapping/>
  </p:clrMapOvr>
  <p:transition>
    <p:wipe dir="r"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0230016"/>
      </p:ext>
    </p:extLst>
  </p:cSld>
  <p:clrMapOvr>
    <a:masterClrMapping/>
  </p:clrMapOvr>
  <p:transition>
    <p:wipe dir="r"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152393"/>
      </p:ext>
    </p:extLst>
  </p:cSld>
  <p:clrMapOvr>
    <a:masterClrMapping/>
  </p:clrMapOvr>
  <p:transition>
    <p:wipe dir="r"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759894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9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1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74799"/>
      </p:ext>
    </p:extLst>
  </p:cSld>
  <p:clrMapOvr>
    <a:masterClrMapping/>
  </p:clrMapOvr>
  <p:transition>
    <p:wipe dir="r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27322743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63247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059052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1220546"/>
            <a:ext cx="759804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167" y="6375383"/>
            <a:ext cx="21895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7" tIns="30792" rIns="61587" bIns="30792" anchor="b">
            <a:spAutoFit/>
          </a:bodyPr>
          <a:lstStyle/>
          <a:p>
            <a:pPr algn="r" defTabSz="61072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2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6373711"/>
            <a:ext cx="265801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7" tIns="30792" rIns="61587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alphaModFix amt="60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7679" y="6167967"/>
            <a:ext cx="424180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498341"/>
      </p:ext>
    </p:extLst>
  </p:cSld>
  <p:clrMapOvr>
    <a:masterClrMapping/>
  </p:clrMapOvr>
  <p:transition spd="slow"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56870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3405353" y="5948637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460940" y="5948637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771698" y="5948637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Rounded Rectangle 42"/>
          <p:cNvSpPr/>
          <p:nvPr userDrawn="1"/>
        </p:nvSpPr>
        <p:spPr>
          <a:xfrm rot="10800000" flipH="1">
            <a:off x="2856505" y="831273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ounded Rectangle 44"/>
          <p:cNvSpPr/>
          <p:nvPr userDrawn="1"/>
        </p:nvSpPr>
        <p:spPr>
          <a:xfrm rot="10800000" flipH="1">
            <a:off x="821965" y="471678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ounded Rectangle 45"/>
          <p:cNvSpPr/>
          <p:nvPr userDrawn="1"/>
        </p:nvSpPr>
        <p:spPr>
          <a:xfrm rot="10800000" flipH="1">
            <a:off x="13325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 rot="10800000" flipH="1">
            <a:off x="5869871" y="6614160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 rot="10800000" flipH="1">
            <a:off x="6933205" y="661416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 rot="10800000" flipH="1">
            <a:off x="2191487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 rot="10800000" flipH="1">
            <a:off x="2794162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 rot="10800000" flipH="1">
            <a:off x="4920833" y="1025236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539188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 rot="10800000" flipH="1">
            <a:off x="341313" y="6708753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 rot="10800000" flipH="1">
            <a:off x="8038251" y="8318269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 rot="10800000" flipH="1">
            <a:off x="816224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 rot="10800000" flipH="1">
            <a:off x="37709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9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297283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10745861"/>
      </p:ext>
    </p:extLst>
  </p:cSld>
  <p:clrMapOvr>
    <a:masterClrMapping/>
  </p:clrMapOvr>
  <p:transition>
    <p:wipe dir="r"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 userDrawn="1"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ounded Rectangle 63"/>
          <p:cNvSpPr/>
          <p:nvPr userDrawn="1"/>
        </p:nvSpPr>
        <p:spPr>
          <a:xfrm>
            <a:off x="1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ounded Rectangle 64"/>
          <p:cNvSpPr/>
          <p:nvPr userDrawn="1"/>
        </p:nvSpPr>
        <p:spPr>
          <a:xfrm rot="10800000">
            <a:off x="1013791" y="424860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ounded Rectangle 65"/>
          <p:cNvSpPr/>
          <p:nvPr userDrawn="1"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ounded Rectangle 66"/>
          <p:cNvSpPr/>
          <p:nvPr userDrawn="1"/>
        </p:nvSpPr>
        <p:spPr>
          <a:xfrm>
            <a:off x="8105451" y="569919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 rot="10800000">
            <a:off x="3036074" y="1516173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2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75428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2056029"/>
            <a:ext cx="9847891" cy="19379146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53903"/>
      </p:ext>
    </p:extLst>
  </p:cSld>
  <p:clrMapOvr>
    <a:masterClrMapping/>
  </p:clrMapOvr>
  <p:transition>
    <p:wipe dir="r"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3357797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399144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135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9" cy="1421928"/>
          </a:xfrm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557459"/>
      </p:ext>
    </p:extLst>
  </p:cSld>
  <p:clrMapOvr>
    <a:masterClrMapping/>
  </p:clrMapOvr>
  <p:transition>
    <p:wipe dir="r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175767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967967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429169"/>
      </p:ext>
    </p:extLst>
  </p:cSld>
  <p:clrMapOvr>
    <a:masterClrMapping/>
  </p:clrMapOvr>
  <p:transition>
    <p:wipe dir="r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44168"/>
            <a:ext cx="8578851" cy="4965192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93706"/>
      </p:ext>
    </p:extLst>
  </p:cSld>
  <p:clrMapOvr>
    <a:masterClrMapping/>
  </p:clrMapOvr>
  <p:transition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4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2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63330"/>
      </p:ext>
    </p:extLst>
  </p:cSld>
  <p:clrMapOvr>
    <a:masterClrMapping/>
  </p:clrMapOvr>
  <p:transition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339746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4"/>
            <a:ext cx="3236976" cy="646331"/>
          </a:xfrm>
        </p:spPr>
        <p:txBody>
          <a:bodyPr>
            <a:noAutofit/>
          </a:bodyPr>
          <a:lstStyle>
            <a:lvl1pPr marL="114297" indent="-114297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4876800"/>
            <a:ext cx="320040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858951017"/>
      </p:ext>
    </p:extLst>
  </p:cSld>
  <p:clrMapOvr>
    <a:masterClrMapping/>
  </p:clrMapOvr>
  <p:transition>
    <p:wipe dir="r"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1454"/>
      </p:ext>
    </p:extLst>
  </p:cSld>
  <p:clrMapOvr>
    <a:masterClrMapping/>
  </p:clrMapOvr>
  <p:transition>
    <p:wipe dir="r"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3" y="295275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824414" y="295275"/>
            <a:ext cx="4122737" cy="838200"/>
          </a:xfrm>
        </p:spPr>
        <p:txBody>
          <a:bodyPr lIns="82296" rIns="82296"/>
          <a:lstStyle>
            <a:lvl1pPr marL="0" indent="0">
              <a:lnSpc>
                <a:spcPct val="80000"/>
              </a:lnSpc>
              <a:spcBef>
                <a:spcPts val="0"/>
              </a:spcBef>
              <a:buFontTx/>
              <a:buNone/>
              <a:defRPr lang="en-US" sz="3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Two Column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59221"/>
      </p:ext>
    </p:extLst>
  </p:cSld>
  <p:clrMapOvr>
    <a:masterClrMapping/>
  </p:clrMapOvr>
  <p:transition>
    <p:wipe dir="r"/>
  </p:transition>
  <p:hf hdr="0" ftr="0" dt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1"/>
            <a:ext cx="2622551" cy="4391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600201"/>
            <a:ext cx="2633663" cy="43338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3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341296"/>
      </p:ext>
    </p:extLst>
  </p:cSld>
  <p:clrMapOvr>
    <a:masterClrMapping/>
  </p:clrMapOvr>
  <p:transition>
    <p:wipe dir="r"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3" y="439710"/>
            <a:ext cx="8567244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5" y="6062114"/>
            <a:ext cx="7461251" cy="276999"/>
          </a:xfrm>
        </p:spPr>
        <p:txBody>
          <a:bodyPr wrap="square" anchor="b" anchorCtr="0">
            <a:noAutofit/>
          </a:bodyPr>
          <a:lstStyle>
            <a:lvl1pPr algn="l" defTabSz="80484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641173688"/>
      </p:ext>
    </p:extLst>
  </p:cSld>
  <p:clrMapOvr>
    <a:masterClrMapping/>
  </p:clrMapOvr>
  <p:transition>
    <p:wipe dir="r"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866719755"/>
      </p:ext>
    </p:extLst>
  </p:cSld>
  <p:clrMapOvr>
    <a:masterClrMapping/>
  </p:clrMapOvr>
  <p:transition>
    <p:wipe dir="r"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98231671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3"/>
            <a:ext cx="4349919" cy="1089529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425840"/>
      </p:ext>
    </p:extLst>
  </p:cSld>
  <p:clrMapOvr>
    <a:masterClrMapping/>
  </p:clrMapOvr>
  <p:transition>
    <p:wipe dir="r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5842636"/>
            <a:ext cx="8112127" cy="384175"/>
          </a:xfrm>
        </p:spPr>
        <p:txBody>
          <a:bodyPr anchor="b" anchorCtr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0692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38472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  <p:extLst>
      <p:ext uri="{BB962C8B-B14F-4D97-AF65-F5344CB8AC3E}">
        <p14:creationId xmlns:p14="http://schemas.microsoft.com/office/powerpoint/2010/main" val="1237239745"/>
      </p:ext>
    </p:extLst>
  </p:cSld>
  <p:clrMapOvr>
    <a:masterClrMapping/>
  </p:clrMapOvr>
  <p:transition>
    <p:wipe dir="r"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4279393"/>
            <a:ext cx="4684867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4" y="311151"/>
            <a:ext cx="908367" cy="480227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917701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02041169"/>
      </p:ext>
    </p:extLst>
  </p:cSld>
  <p:clrMapOvr>
    <a:masterClrMapping/>
  </p:clrMapOvr>
  <p:transition>
    <p:wipe dir="r"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1" y="17111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4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3"/>
            <a:ext cx="8755128" cy="4372131"/>
          </a:xfrm>
        </p:spPr>
        <p:txBody>
          <a:bodyPr anchor="b" anchorCtr="0"/>
          <a:lstStyle>
            <a:lvl1pPr marL="228594" indent="-228594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48572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9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1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566568"/>
      </p:ext>
    </p:extLst>
  </p:cSld>
  <p:clrMapOvr>
    <a:masterClrMapping/>
  </p:clrMapOvr>
  <p:transition>
    <p:wipe dir="r"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9" cy="1421928"/>
          </a:xfrm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1493561"/>
      </p:ext>
    </p:extLst>
  </p:cSld>
  <p:clrMapOvr>
    <a:masterClrMapping/>
  </p:clrMapOvr>
  <p:transition>
    <p:wipe dir="r"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3"/>
            <a:ext cx="4349919" cy="1089529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7342000"/>
      </p:ext>
    </p:extLst>
  </p:cSld>
  <p:clrMapOvr>
    <a:masterClrMapping/>
  </p:clrMapOvr>
  <p:transition>
    <p:wipe dir="r"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011989" y="311150"/>
            <a:ext cx="1806575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50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4964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911477" y="3028951"/>
            <a:ext cx="402537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5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11989" y="1683658"/>
            <a:ext cx="1806575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11989" y="5182961"/>
            <a:ext cx="180657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1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6290884"/>
      </p:ext>
    </p:extLst>
  </p:cSld>
  <p:clrMapOvr>
    <a:masterClrMapping/>
  </p:clrMapOvr>
  <p:transition>
    <p:wipe dir="r"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310897"/>
            <a:ext cx="8474869" cy="6054185"/>
          </a:xfrm>
          <a:ln>
            <a:solidFill>
              <a:srgbClr val="08252E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1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0001026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011989" y="311150"/>
            <a:ext cx="1806575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50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4964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911477" y="3028951"/>
            <a:ext cx="402537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5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11989" y="1683658"/>
            <a:ext cx="1806575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11989" y="5182961"/>
            <a:ext cx="180657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1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8835945"/>
      </p:ext>
    </p:extLst>
  </p:cSld>
  <p:clrMapOvr>
    <a:masterClrMapping/>
  </p:clrMapOvr>
  <p:transition>
    <p:wipe dir="r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57165119"/>
      </p:ext>
    </p:extLst>
  </p:cSld>
  <p:clrMapOvr>
    <a:masterClrMapping/>
  </p:clrMapOvr>
  <p:transition>
    <p:wipe dir="r"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 hasCustomPrompt="1"/>
          </p:nvPr>
        </p:nvSpPr>
        <p:spPr>
          <a:xfrm>
            <a:off x="673957" y="777240"/>
            <a:ext cx="786384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941514260"/>
      </p:ext>
    </p:extLst>
  </p:cSld>
  <p:clrMapOvr>
    <a:masterClrMapping/>
  </p:clrMapOvr>
  <p:transition>
    <p:wipe dir="r"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39917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505123999"/>
      </p:ext>
    </p:extLst>
  </p:cSld>
  <p:clrMapOvr>
    <a:masterClrMapping/>
  </p:clrMapOvr>
  <p:transition>
    <p:wipe dir="r"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894545"/>
      </p:ext>
    </p:extLst>
  </p:cSld>
  <p:clrMapOvr>
    <a:masterClrMapping/>
  </p:clrMapOvr>
  <p:transition>
    <p:wipe dir="r"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570820"/>
      </p:ext>
    </p:extLst>
  </p:cSld>
  <p:clrMapOvr>
    <a:masterClrMapping/>
  </p:clrMapOvr>
  <p:transition>
    <p:wipe dir="r"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66109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1620879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89918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75880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310897"/>
            <a:ext cx="8474869" cy="6054185"/>
          </a:xfrm>
          <a:ln>
            <a:solidFill>
              <a:srgbClr val="08252E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1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7684352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554871292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 hasCustomPrompt="1"/>
          </p:nvPr>
        </p:nvSpPr>
        <p:spPr>
          <a:xfrm>
            <a:off x="673957" y="777240"/>
            <a:ext cx="786384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395951922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39917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438805810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6079545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 userDrawn="1"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ounded Rectangle 63"/>
          <p:cNvSpPr/>
          <p:nvPr userDrawn="1"/>
        </p:nvSpPr>
        <p:spPr>
          <a:xfrm>
            <a:off x="1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ounded Rectangle 64"/>
          <p:cNvSpPr/>
          <p:nvPr userDrawn="1"/>
        </p:nvSpPr>
        <p:spPr>
          <a:xfrm rot="10800000">
            <a:off x="1013791" y="424860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ounded Rectangle 65"/>
          <p:cNvSpPr/>
          <p:nvPr userDrawn="1"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ounded Rectangle 66"/>
          <p:cNvSpPr/>
          <p:nvPr userDrawn="1"/>
        </p:nvSpPr>
        <p:spPr>
          <a:xfrm>
            <a:off x="8105451" y="569919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 rot="10800000">
            <a:off x="3036074" y="1516173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2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18392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609643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50370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466266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32157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679701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2663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3405353" y="5948637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460940" y="5948637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771698" y="5948637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Rounded Rectangle 42"/>
          <p:cNvSpPr/>
          <p:nvPr userDrawn="1"/>
        </p:nvSpPr>
        <p:spPr>
          <a:xfrm rot="10800000" flipH="1">
            <a:off x="2856505" y="831273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ounded Rectangle 44"/>
          <p:cNvSpPr/>
          <p:nvPr userDrawn="1"/>
        </p:nvSpPr>
        <p:spPr>
          <a:xfrm rot="10800000" flipH="1">
            <a:off x="821965" y="471678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ounded Rectangle 45"/>
          <p:cNvSpPr/>
          <p:nvPr userDrawn="1"/>
        </p:nvSpPr>
        <p:spPr>
          <a:xfrm rot="10800000" flipH="1">
            <a:off x="13325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 rot="10800000" flipH="1">
            <a:off x="5869871" y="6614160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 rot="10800000" flipH="1">
            <a:off x="6933205" y="661416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 rot="10800000" flipH="1">
            <a:off x="2191487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 rot="10800000" flipH="1">
            <a:off x="2794162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 rot="10800000" flipH="1">
            <a:off x="4920833" y="1025236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539188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 rot="10800000" flipH="1">
            <a:off x="341313" y="6708753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 rot="10800000" flipH="1">
            <a:off x="8038251" y="8318269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 rot="10800000" flipH="1">
            <a:off x="816224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 rot="10800000" flipH="1">
            <a:off x="37709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9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298938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7758768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 userDrawn="1"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ounded Rectangle 63"/>
          <p:cNvSpPr/>
          <p:nvPr userDrawn="1"/>
        </p:nvSpPr>
        <p:spPr>
          <a:xfrm>
            <a:off x="1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ounded Rectangle 64"/>
          <p:cNvSpPr/>
          <p:nvPr userDrawn="1"/>
        </p:nvSpPr>
        <p:spPr>
          <a:xfrm rot="10800000">
            <a:off x="1013791" y="424860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ounded Rectangle 65"/>
          <p:cNvSpPr/>
          <p:nvPr userDrawn="1"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ounded Rectangle 66"/>
          <p:cNvSpPr/>
          <p:nvPr userDrawn="1"/>
        </p:nvSpPr>
        <p:spPr>
          <a:xfrm>
            <a:off x="8105451" y="569919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 rot="10800000">
            <a:off x="3036074" y="1516173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2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259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2056029"/>
            <a:ext cx="9847891" cy="19379146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061308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2056029"/>
            <a:ext cx="9847891" cy="19379146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059730"/>
      </p:ext>
    </p:extLst>
  </p:cSld>
  <p:clrMapOvr>
    <a:masterClrMapping/>
  </p:clrMapOvr>
  <p:transition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3357797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399144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1056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175767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967967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884228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44168"/>
            <a:ext cx="8578851" cy="4965192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77204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4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2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14826"/>
      </p:ext>
    </p:extLst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339746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4"/>
            <a:ext cx="3236976" cy="646331"/>
          </a:xfrm>
        </p:spPr>
        <p:txBody>
          <a:bodyPr>
            <a:noAutofit/>
          </a:bodyPr>
          <a:lstStyle>
            <a:lvl1pPr marL="114297" indent="-114297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4876800"/>
            <a:ext cx="320040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029074414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77574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3" y="295275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824414" y="295275"/>
            <a:ext cx="4122737" cy="838200"/>
          </a:xfrm>
        </p:spPr>
        <p:txBody>
          <a:bodyPr lIns="82296" rIns="82296"/>
          <a:lstStyle>
            <a:lvl1pPr marL="0" indent="0">
              <a:lnSpc>
                <a:spcPct val="80000"/>
              </a:lnSpc>
              <a:spcBef>
                <a:spcPts val="0"/>
              </a:spcBef>
              <a:buFontTx/>
              <a:buNone/>
              <a:defRPr lang="en-US" sz="3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Two Column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80289"/>
      </p:ext>
    </p:extLst>
  </p:cSld>
  <p:clrMapOvr>
    <a:masterClrMapping/>
  </p:clrMapOvr>
  <p:transition>
    <p:wipe dir="r"/>
  </p:transition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1"/>
            <a:ext cx="2622551" cy="4391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600201"/>
            <a:ext cx="2633663" cy="43338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3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1666997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3" y="439710"/>
            <a:ext cx="8567244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5" y="6062114"/>
            <a:ext cx="7461251" cy="276999"/>
          </a:xfrm>
        </p:spPr>
        <p:txBody>
          <a:bodyPr wrap="square" anchor="b" anchorCtr="0">
            <a:noAutofit/>
          </a:bodyPr>
          <a:lstStyle>
            <a:lvl1pPr algn="l" defTabSz="80484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394373114"/>
      </p:ext>
    </p:extLst>
  </p:cSld>
  <p:clrMapOvr>
    <a:masterClrMapping/>
  </p:clrMapOvr>
  <p:transition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792425580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3357797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399144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588003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36692038"/>
      </p:ext>
    </p:extLst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5842636"/>
            <a:ext cx="8112127" cy="384175"/>
          </a:xfrm>
        </p:spPr>
        <p:txBody>
          <a:bodyPr anchor="b" anchorCtr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8465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1384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  <p:extLst>
      <p:ext uri="{BB962C8B-B14F-4D97-AF65-F5344CB8AC3E}">
        <p14:creationId xmlns:p14="http://schemas.microsoft.com/office/powerpoint/2010/main" val="1771273688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4279393"/>
            <a:ext cx="4684867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4" y="311151"/>
            <a:ext cx="908367" cy="480227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917701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103384097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1" y="17111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4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3"/>
            <a:ext cx="8755128" cy="4372131"/>
          </a:xfrm>
        </p:spPr>
        <p:txBody>
          <a:bodyPr anchor="b" anchorCtr="0"/>
          <a:lstStyle>
            <a:lvl1pPr marL="228594" indent="-228594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</a:t>
            </a:r>
            <a:r>
              <a:rPr lang="en-US" sz="600" baseline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600" dirty="0">
                <a:solidFill>
                  <a:srgbClr val="FFFFFF"/>
                </a:solidFill>
                <a:latin typeface="Arial"/>
              </a:rPr>
              <a:t>Cisco and/or its affiliates. All rights reserved.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1819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9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1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111410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9" cy="1421928"/>
          </a:xfrm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201142"/>
      </p:ext>
    </p:extLst>
  </p:cSld>
  <p:clrMapOvr>
    <a:masterClrMapping/>
  </p:clrMapOvr>
  <p:transition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3"/>
            <a:ext cx="4349919" cy="1089529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2013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234319"/>
      </p:ext>
    </p:extLst>
  </p:cSld>
  <p:clrMapOvr>
    <a:masterClrMapping/>
  </p:clrMapOvr>
  <p:transition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011989" y="311150"/>
            <a:ext cx="1806575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50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4964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911477" y="3028951"/>
            <a:ext cx="402537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5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11989" y="1683658"/>
            <a:ext cx="1806575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11989" y="5182961"/>
            <a:ext cx="180657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1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2013 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1023846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175767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967967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1664708"/>
      </p:ext>
    </p:extLst>
  </p:cSld>
  <p:clrMapOvr>
    <a:masterClrMapping/>
  </p:clrMapOvr>
  <p:transition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310897"/>
            <a:ext cx="8474869" cy="6054185"/>
          </a:xfrm>
          <a:ln>
            <a:solidFill>
              <a:srgbClr val="08252E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1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5897163"/>
      </p:ext>
    </p:extLst>
  </p:cSld>
  <p:clrMapOvr>
    <a:masterClrMapping/>
  </p:clrMapOvr>
  <p:transition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09688658"/>
      </p:ext>
    </p:extLst>
  </p:cSld>
  <p:clrMapOvr>
    <a:masterClrMapping/>
  </p:clrMapOvr>
  <p:transition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 hasCustomPrompt="1"/>
          </p:nvPr>
        </p:nvSpPr>
        <p:spPr>
          <a:xfrm>
            <a:off x="673957" y="777240"/>
            <a:ext cx="786384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2149819185"/>
      </p:ext>
    </p:extLst>
  </p:cSld>
  <p:clrMapOvr>
    <a:masterClrMapping/>
  </p:clrMapOvr>
  <p:transition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39917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4283061178"/>
      </p:ext>
    </p:extLst>
  </p:cSld>
  <p:clrMapOvr>
    <a:masterClrMapping/>
  </p:clrMapOvr>
  <p:transition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375958"/>
      </p:ext>
    </p:extLst>
  </p:cSld>
  <p:clrMapOvr>
    <a:masterClrMapping/>
  </p:clrMapOvr>
  <p:transition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651799"/>
      </p:ext>
    </p:extLst>
  </p:cSld>
  <p:clrMapOvr>
    <a:masterClrMapping/>
  </p:clrMapOvr>
  <p:transition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6621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9152880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3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8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0" y="5525688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5600089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9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9" y="5525688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0" y="5600089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28932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697606"/>
            <a:ext cx="337643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6"/>
            <a:ext cx="463751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6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5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5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4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5" y="3082441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7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9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3082441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25382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44168"/>
            <a:ext cx="8578851" cy="4965192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70142"/>
      </p:ext>
    </p:extLst>
  </p:cSld>
  <p:clrMapOvr>
    <a:masterClrMapping/>
  </p:clrMapOvr>
  <p:transition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82449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1220546"/>
            <a:ext cx="759804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167" y="6375383"/>
            <a:ext cx="21895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7" tIns="30792" rIns="61587" bIns="30792" anchor="b">
            <a:spAutoFit/>
          </a:bodyPr>
          <a:lstStyle/>
          <a:p>
            <a:pPr algn="r" defTabSz="610729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2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6373711"/>
            <a:ext cx="265801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7" tIns="30792" rIns="61587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alphaModFix amt="60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7679" y="6167967"/>
            <a:ext cx="424180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623221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3405353" y="5948637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460940" y="5948637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771698" y="5948637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Rounded Rectangle 42"/>
          <p:cNvSpPr/>
          <p:nvPr userDrawn="1"/>
        </p:nvSpPr>
        <p:spPr>
          <a:xfrm rot="10800000" flipH="1">
            <a:off x="2856505" y="831273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ounded Rectangle 44"/>
          <p:cNvSpPr/>
          <p:nvPr userDrawn="1"/>
        </p:nvSpPr>
        <p:spPr>
          <a:xfrm rot="10800000" flipH="1">
            <a:off x="821965" y="471678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ounded Rectangle 45"/>
          <p:cNvSpPr/>
          <p:nvPr userDrawn="1"/>
        </p:nvSpPr>
        <p:spPr>
          <a:xfrm rot="10800000" flipH="1">
            <a:off x="13325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 rot="10800000" flipH="1">
            <a:off x="5869871" y="6614160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ounded Rectangle 47"/>
          <p:cNvSpPr/>
          <p:nvPr userDrawn="1"/>
        </p:nvSpPr>
        <p:spPr>
          <a:xfrm rot="10800000" flipH="1">
            <a:off x="6933205" y="6614161"/>
            <a:ext cx="656315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ounded Rectangle 48"/>
          <p:cNvSpPr/>
          <p:nvPr userDrawn="1"/>
        </p:nvSpPr>
        <p:spPr>
          <a:xfrm rot="10800000" flipH="1">
            <a:off x="2191487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Rounded Rectangle 49"/>
          <p:cNvSpPr/>
          <p:nvPr userDrawn="1"/>
        </p:nvSpPr>
        <p:spPr>
          <a:xfrm rot="10800000" flipH="1">
            <a:off x="2794162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ounded Rectangle 50"/>
          <p:cNvSpPr/>
          <p:nvPr userDrawn="1"/>
        </p:nvSpPr>
        <p:spPr>
          <a:xfrm rot="10800000" flipH="1">
            <a:off x="4920833" y="1025236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539188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 rot="10800000" flipH="1">
            <a:off x="341313" y="6708753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ounded Rectangle 53"/>
          <p:cNvSpPr/>
          <p:nvPr userDrawn="1"/>
        </p:nvSpPr>
        <p:spPr>
          <a:xfrm rot="10800000" flipH="1">
            <a:off x="8038251" y="8318269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Rounded Rectangle 54"/>
          <p:cNvSpPr/>
          <p:nvPr userDrawn="1"/>
        </p:nvSpPr>
        <p:spPr>
          <a:xfrm rot="10800000" flipH="1">
            <a:off x="8162249" y="1731819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Rounded Rectangle 55"/>
          <p:cNvSpPr/>
          <p:nvPr userDrawn="1"/>
        </p:nvSpPr>
        <p:spPr>
          <a:xfrm rot="10800000" flipH="1">
            <a:off x="3770905" y="1981201"/>
            <a:ext cx="656315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9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27389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" name="Group 67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88" name="Rectangle 87"/>
          <p:cNvSpPr/>
          <p:nvPr userDrawn="1"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34271964"/>
      </p:ext>
    </p:extLst>
  </p:cSld>
  <p:clrMapOvr>
    <a:masterClrMapping/>
  </p:clrMapOvr>
  <p:transition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 userDrawn="1"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ounded Rectangle 63"/>
          <p:cNvSpPr/>
          <p:nvPr userDrawn="1"/>
        </p:nvSpPr>
        <p:spPr>
          <a:xfrm>
            <a:off x="1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ounded Rectangle 64"/>
          <p:cNvSpPr/>
          <p:nvPr userDrawn="1"/>
        </p:nvSpPr>
        <p:spPr>
          <a:xfrm rot="10800000">
            <a:off x="1013791" y="424860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ounded Rectangle 65"/>
          <p:cNvSpPr/>
          <p:nvPr userDrawn="1"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ounded Rectangle 66"/>
          <p:cNvSpPr/>
          <p:nvPr userDrawn="1"/>
        </p:nvSpPr>
        <p:spPr>
          <a:xfrm>
            <a:off x="8105451" y="5699196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ounded Rectangle 67"/>
          <p:cNvSpPr/>
          <p:nvPr userDrawn="1"/>
        </p:nvSpPr>
        <p:spPr>
          <a:xfrm rot="10800000">
            <a:off x="3036074" y="1516173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2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8260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2056029"/>
            <a:ext cx="9847891" cy="19379146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236690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9"/>
            <a:ext cx="8112127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3"/>
            <a:ext cx="8097839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9" y="5232771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3" y="311151"/>
            <a:ext cx="829171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57554"/>
      </p:ext>
    </p:extLst>
  </p:cSld>
  <p:clrMapOvr>
    <a:masterClrMapping/>
  </p:clrMapOvr>
  <p:transition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3357797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399144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22490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7"/>
            <a:ext cx="8477251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3020519"/>
            <a:ext cx="8694295" cy="175767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1967967"/>
            <a:ext cx="8112125" cy="2407042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286933"/>
      </p:ext>
    </p:extLst>
  </p:cSld>
  <p:clrMapOvr>
    <a:masterClrMapping/>
  </p:clrMapOvr>
  <p:transition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44168"/>
            <a:ext cx="8578851" cy="4965192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53916"/>
      </p:ext>
    </p:extLst>
  </p:cSld>
  <p:clrMapOvr>
    <a:masterClrMapping/>
  </p:clrMapOvr>
  <p:transition>
    <p:wipe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4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2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32386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4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2" y="1339746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22680"/>
      </p:ext>
    </p:extLst>
  </p:cSld>
  <p:clrMapOvr>
    <a:masterClrMapping/>
  </p:clrMapOvr>
  <p:transition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339746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4"/>
            <a:ext cx="3236976" cy="646331"/>
          </a:xfrm>
        </p:spPr>
        <p:txBody>
          <a:bodyPr>
            <a:noAutofit/>
          </a:bodyPr>
          <a:lstStyle>
            <a:lvl1pPr marL="114297" indent="-114297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4876800"/>
            <a:ext cx="320040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568051458"/>
      </p:ext>
    </p:extLst>
  </p:cSld>
  <p:clrMapOvr>
    <a:masterClrMapping/>
  </p:clrMapOvr>
  <p:transition>
    <p:wipe dir="r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61603"/>
      </p:ext>
    </p:extLst>
  </p:cSld>
  <p:clrMapOvr>
    <a:masterClrMapping/>
  </p:clrMapOvr>
  <p:transition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3" y="295275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84" indent="-228594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824414" y="295275"/>
            <a:ext cx="4122737" cy="838200"/>
          </a:xfrm>
        </p:spPr>
        <p:txBody>
          <a:bodyPr lIns="82296" rIns="82296"/>
          <a:lstStyle>
            <a:lvl1pPr marL="0" indent="0">
              <a:lnSpc>
                <a:spcPct val="80000"/>
              </a:lnSpc>
              <a:spcBef>
                <a:spcPts val="0"/>
              </a:spcBef>
              <a:buFontTx/>
              <a:buNone/>
              <a:defRPr lang="en-US" sz="3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Two Column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85724"/>
      </p:ext>
    </p:extLst>
  </p:cSld>
  <p:clrMapOvr>
    <a:masterClrMapping/>
  </p:clrMapOvr>
  <p:transition>
    <p:wipe dir="r"/>
  </p:transition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1"/>
            <a:ext cx="2622551" cy="4391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600201"/>
            <a:ext cx="2633663" cy="43338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3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3994997"/>
      </p:ext>
    </p:extLst>
  </p:cSld>
  <p:clrMapOvr>
    <a:masterClrMapping/>
  </p:clrMapOvr>
  <p:transition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3" y="439710"/>
            <a:ext cx="8567244" cy="838200"/>
          </a:xfrm>
        </p:spPr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5" y="6062114"/>
            <a:ext cx="7461251" cy="276999"/>
          </a:xfrm>
        </p:spPr>
        <p:txBody>
          <a:bodyPr wrap="square" anchor="b" anchorCtr="0">
            <a:noAutofit/>
          </a:bodyPr>
          <a:lstStyle>
            <a:lvl1pPr algn="l" defTabSz="80484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680352969"/>
      </p:ext>
    </p:extLst>
  </p:cSld>
  <p:clrMapOvr>
    <a:masterClrMapping/>
  </p:clrMapOvr>
  <p:transition>
    <p:wipe dir="r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907752666"/>
      </p:ext>
    </p:extLst>
  </p:cSld>
  <p:clrMapOvr>
    <a:masterClrMapping/>
  </p:clrMapOvr>
  <p:transition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5430244"/>
            <a:ext cx="8558699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52190621"/>
      </p:ext>
    </p:extLst>
  </p:cSld>
  <p:clrMapOvr>
    <a:masterClrMapping/>
  </p:clrMapOvr>
  <p:transition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5842636"/>
            <a:ext cx="8112127" cy="384175"/>
          </a:xfrm>
        </p:spPr>
        <p:txBody>
          <a:bodyPr anchor="b" anchorCtr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377"/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39580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1070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2"/>
            <a:ext cx="4117447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  <p:extLst>
      <p:ext uri="{BB962C8B-B14F-4D97-AF65-F5344CB8AC3E}">
        <p14:creationId xmlns:p14="http://schemas.microsoft.com/office/powerpoint/2010/main" val="3360161102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339746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4"/>
            <a:ext cx="3236976" cy="646331"/>
          </a:xfrm>
        </p:spPr>
        <p:txBody>
          <a:bodyPr>
            <a:noAutofit/>
          </a:bodyPr>
          <a:lstStyle>
            <a:lvl1pPr marL="114297" indent="-114297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7" indent="-114297" algn="l" defTabSz="914377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4876800"/>
            <a:ext cx="320040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06357644"/>
      </p:ext>
    </p:extLst>
  </p:cSld>
  <p:clrMapOvr>
    <a:masterClrMapping/>
  </p:clrMapOvr>
  <p:transition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4279393"/>
            <a:ext cx="4684867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4" y="311151"/>
            <a:ext cx="908367" cy="480227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917701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21753521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1" y="17111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4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3"/>
            <a:ext cx="8755128" cy="4372131"/>
          </a:xfrm>
        </p:spPr>
        <p:txBody>
          <a:bodyPr anchor="b" anchorCtr="0"/>
          <a:lstStyle>
            <a:lvl1pPr marL="228594" indent="-228594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Cisco and/or its affiliates. All rights reserved.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51709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9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1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82340"/>
      </p:ext>
    </p:extLst>
  </p:cSld>
  <p:clrMapOvr>
    <a:masterClrMapping/>
  </p:clrMapOvr>
  <p:transition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9" cy="1421928"/>
          </a:xfrm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5900782"/>
      </p:ext>
    </p:extLst>
  </p:cSld>
  <p:clrMapOvr>
    <a:masterClrMapping/>
  </p:clrMapOvr>
  <p:transition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3"/>
            <a:ext cx="4349919" cy="1089529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0472763"/>
      </p:ext>
    </p:extLst>
  </p:cSld>
  <p:clrMapOvr>
    <a:masterClrMapping/>
  </p:clrMapOvr>
  <p:transition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011989" y="311150"/>
            <a:ext cx="1806575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50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4964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911477" y="3028951"/>
            <a:ext cx="402537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5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11989" y="1683658"/>
            <a:ext cx="1806575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11989" y="5182961"/>
            <a:ext cx="180657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1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1" y="6584514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FFFFFF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6420384"/>
      </p:ext>
    </p:extLst>
  </p:cSld>
  <p:clrMapOvr>
    <a:masterClrMapping/>
  </p:clrMapOvr>
  <p:transition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310897"/>
            <a:ext cx="8474869" cy="6054185"/>
          </a:xfrm>
          <a:ln>
            <a:solidFill>
              <a:srgbClr val="08252E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1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173835"/>
      </p:ext>
    </p:extLst>
  </p:cSld>
  <p:clrMapOvr>
    <a:masterClrMapping/>
  </p:clrMapOvr>
  <p:transition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13342124"/>
      </p:ext>
    </p:extLst>
  </p:cSld>
  <p:clrMapOvr>
    <a:masterClrMapping/>
  </p:clrMapOvr>
  <p:transition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 hasCustomPrompt="1"/>
          </p:nvPr>
        </p:nvSpPr>
        <p:spPr>
          <a:xfrm>
            <a:off x="673957" y="777240"/>
            <a:ext cx="786384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3839660460"/>
      </p:ext>
    </p:extLst>
  </p:cSld>
  <p:clrMapOvr>
    <a:masterClrMapping/>
  </p:clrMapOvr>
  <p:transition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99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77"/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39917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257675042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image" Target="../media/image1.jpeg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image" Target="../media/image1.jpeg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21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9.xml"/><Relationship Id="rId38" Type="http://schemas.openxmlformats.org/officeDocument/2006/relationships/image" Target="../media/image1.jpeg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38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4.xml"/><Relationship Id="rId36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5.xml"/><Relationship Id="rId18" Type="http://schemas.openxmlformats.org/officeDocument/2006/relationships/slideLayout" Target="../slideLayouts/slideLayout160.xml"/><Relationship Id="rId26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63.xml"/><Relationship Id="rId34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59.xml"/><Relationship Id="rId25" Type="http://schemas.openxmlformats.org/officeDocument/2006/relationships/slideLayout" Target="../slideLayouts/slideLayout167.xml"/><Relationship Id="rId33" Type="http://schemas.openxmlformats.org/officeDocument/2006/relationships/slideLayout" Target="../slideLayouts/slideLayout175.xml"/><Relationship Id="rId38" Type="http://schemas.openxmlformats.org/officeDocument/2006/relationships/image" Target="../media/image1.jpeg"/><Relationship Id="rId2" Type="http://schemas.openxmlformats.org/officeDocument/2006/relationships/slideLayout" Target="../slideLayouts/slideLayout144.xml"/><Relationship Id="rId16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162.xml"/><Relationship Id="rId29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24" Type="http://schemas.openxmlformats.org/officeDocument/2006/relationships/slideLayout" Target="../slideLayouts/slideLayout166.xml"/><Relationship Id="rId32" Type="http://schemas.openxmlformats.org/officeDocument/2006/relationships/slideLayout" Target="../slideLayouts/slideLayout174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57.xml"/><Relationship Id="rId23" Type="http://schemas.openxmlformats.org/officeDocument/2006/relationships/slideLayout" Target="../slideLayouts/slideLayout165.xml"/><Relationship Id="rId28" Type="http://schemas.openxmlformats.org/officeDocument/2006/relationships/slideLayout" Target="../slideLayouts/slideLayout170.xml"/><Relationship Id="rId36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61.xml"/><Relationship Id="rId31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6.xml"/><Relationship Id="rId22" Type="http://schemas.openxmlformats.org/officeDocument/2006/relationships/slideLayout" Target="../slideLayouts/slideLayout164.xml"/><Relationship Id="rId27" Type="http://schemas.openxmlformats.org/officeDocument/2006/relationships/slideLayout" Target="../slideLayouts/slideLayout169.xml"/><Relationship Id="rId30" Type="http://schemas.openxmlformats.org/officeDocument/2006/relationships/slideLayout" Target="../slideLayouts/slideLayout172.xml"/><Relationship Id="rId35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1.xml"/><Relationship Id="rId18" Type="http://schemas.openxmlformats.org/officeDocument/2006/relationships/slideLayout" Target="../slideLayouts/slideLayout196.xml"/><Relationship Id="rId26" Type="http://schemas.openxmlformats.org/officeDocument/2006/relationships/slideLayout" Target="../slideLayouts/slideLayout204.xml"/><Relationship Id="rId21" Type="http://schemas.openxmlformats.org/officeDocument/2006/relationships/slideLayout" Target="../slideLayouts/slideLayout199.xml"/><Relationship Id="rId34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90.xml"/><Relationship Id="rId17" Type="http://schemas.openxmlformats.org/officeDocument/2006/relationships/slideLayout" Target="../slideLayouts/slideLayout195.xml"/><Relationship Id="rId25" Type="http://schemas.openxmlformats.org/officeDocument/2006/relationships/slideLayout" Target="../slideLayouts/slideLayout203.xml"/><Relationship Id="rId33" Type="http://schemas.openxmlformats.org/officeDocument/2006/relationships/slideLayout" Target="../slideLayouts/slideLayout211.xml"/><Relationship Id="rId38" Type="http://schemas.openxmlformats.org/officeDocument/2006/relationships/image" Target="../media/image1.jpeg"/><Relationship Id="rId2" Type="http://schemas.openxmlformats.org/officeDocument/2006/relationships/slideLayout" Target="../slideLayouts/slideLayout180.xml"/><Relationship Id="rId16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198.xml"/><Relationship Id="rId29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24" Type="http://schemas.openxmlformats.org/officeDocument/2006/relationships/slideLayout" Target="../slideLayouts/slideLayout202.xml"/><Relationship Id="rId32" Type="http://schemas.openxmlformats.org/officeDocument/2006/relationships/slideLayout" Target="../slideLayouts/slideLayout210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83.xml"/><Relationship Id="rId15" Type="http://schemas.openxmlformats.org/officeDocument/2006/relationships/slideLayout" Target="../slideLayouts/slideLayout193.xml"/><Relationship Id="rId23" Type="http://schemas.openxmlformats.org/officeDocument/2006/relationships/slideLayout" Target="../slideLayouts/slideLayout201.xml"/><Relationship Id="rId28" Type="http://schemas.openxmlformats.org/officeDocument/2006/relationships/slideLayout" Target="../slideLayouts/slideLayout206.xml"/><Relationship Id="rId36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188.xml"/><Relationship Id="rId19" Type="http://schemas.openxmlformats.org/officeDocument/2006/relationships/slideLayout" Target="../slideLayouts/slideLayout197.xml"/><Relationship Id="rId31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slideLayout" Target="../slideLayouts/slideLayout192.xml"/><Relationship Id="rId22" Type="http://schemas.openxmlformats.org/officeDocument/2006/relationships/slideLayout" Target="../slideLayouts/slideLayout200.xml"/><Relationship Id="rId27" Type="http://schemas.openxmlformats.org/officeDocument/2006/relationships/slideLayout" Target="../slideLayouts/slideLayout205.xml"/><Relationship Id="rId30" Type="http://schemas.openxmlformats.org/officeDocument/2006/relationships/slideLayout" Target="../slideLayouts/slideLayout208.xml"/><Relationship Id="rId35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26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17.xml"/><Relationship Id="rId21" Type="http://schemas.openxmlformats.org/officeDocument/2006/relationships/slideLayout" Target="../slideLayouts/slideLayout235.xml"/><Relationship Id="rId34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25" Type="http://schemas.openxmlformats.org/officeDocument/2006/relationships/slideLayout" Target="../slideLayouts/slideLayout239.xml"/><Relationship Id="rId33" Type="http://schemas.openxmlformats.org/officeDocument/2006/relationships/slideLayout" Target="../slideLayouts/slideLayout247.xml"/><Relationship Id="rId2" Type="http://schemas.openxmlformats.org/officeDocument/2006/relationships/slideLayout" Target="../slideLayouts/slideLayout216.xml"/><Relationship Id="rId1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43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24" Type="http://schemas.openxmlformats.org/officeDocument/2006/relationships/slideLayout" Target="../slideLayouts/slideLayout238.xml"/><Relationship Id="rId32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19.xml"/><Relationship Id="rId15" Type="http://schemas.openxmlformats.org/officeDocument/2006/relationships/slideLayout" Target="../slideLayouts/slideLayout229.xml"/><Relationship Id="rId23" Type="http://schemas.openxmlformats.org/officeDocument/2006/relationships/slideLayout" Target="../slideLayouts/slideLayout237.xml"/><Relationship Id="rId28" Type="http://schemas.openxmlformats.org/officeDocument/2006/relationships/slideLayout" Target="../slideLayouts/slideLayout242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224.xml"/><Relationship Id="rId19" Type="http://schemas.openxmlformats.org/officeDocument/2006/relationships/slideLayout" Target="../slideLayouts/slideLayout233.xml"/><Relationship Id="rId31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slideLayout" Target="../slideLayouts/slideLayout228.xml"/><Relationship Id="rId22" Type="http://schemas.openxmlformats.org/officeDocument/2006/relationships/slideLayout" Target="../slideLayouts/slideLayout236.xml"/><Relationship Id="rId27" Type="http://schemas.openxmlformats.org/officeDocument/2006/relationships/slideLayout" Target="../slideLayouts/slideLayout241.xml"/><Relationship Id="rId30" Type="http://schemas.openxmlformats.org/officeDocument/2006/relationships/slideLayout" Target="../slideLayouts/slideLayout244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2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37" cstate="print"/>
          <a:srcRect l="140" r="337"/>
          <a:stretch>
            <a:fillRect/>
          </a:stretch>
        </p:blipFill>
        <p:spPr>
          <a:xfrm>
            <a:off x="353617" y="6378339"/>
            <a:ext cx="8436769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1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917" r:id="rId35"/>
  </p:sldLayoutIdLst>
  <p:transition>
    <p:wipe dir="r"/>
  </p:transition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90" indent="0" algn="l" defTabSz="914377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86" indent="-1588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57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68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38" cstate="print"/>
          <a:srcRect l="140" r="337"/>
          <a:stretch>
            <a:fillRect/>
          </a:stretch>
        </p:blipFill>
        <p:spPr>
          <a:xfrm>
            <a:off x="353617" y="6378339"/>
            <a:ext cx="8436769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8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907" r:id="rId35"/>
    <p:sldLayoutId id="2147483913" r:id="rId36"/>
  </p:sldLayoutIdLst>
  <p:transition>
    <p:wipe dir="r"/>
  </p:transition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90" indent="0" algn="l" defTabSz="914377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86" indent="-1588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57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68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37" cstate="print"/>
          <a:srcRect l="140" r="337"/>
          <a:stretch>
            <a:fillRect/>
          </a:stretch>
        </p:blipFill>
        <p:spPr>
          <a:xfrm>
            <a:off x="353617" y="6378339"/>
            <a:ext cx="8436769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3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912" r:id="rId35"/>
  </p:sldLayoutIdLst>
  <p:transition>
    <p:wipe dir="r"/>
  </p:transition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90" indent="0" algn="l" defTabSz="914377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86" indent="-1588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57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68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38" cstate="print"/>
          <a:srcRect l="140" r="337"/>
          <a:stretch>
            <a:fillRect/>
          </a:stretch>
        </p:blipFill>
        <p:spPr>
          <a:xfrm>
            <a:off x="353617" y="6378339"/>
            <a:ext cx="8436769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2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  <p:sldLayoutId id="2147483790" r:id="rId23"/>
    <p:sldLayoutId id="2147483791" r:id="rId24"/>
    <p:sldLayoutId id="2147483792" r:id="rId25"/>
    <p:sldLayoutId id="2147483793" r:id="rId26"/>
    <p:sldLayoutId id="2147483794" r:id="rId27"/>
    <p:sldLayoutId id="2147483795" r:id="rId28"/>
    <p:sldLayoutId id="2147483796" r:id="rId29"/>
    <p:sldLayoutId id="2147483797" r:id="rId30"/>
    <p:sldLayoutId id="2147483798" r:id="rId31"/>
    <p:sldLayoutId id="2147483799" r:id="rId32"/>
    <p:sldLayoutId id="2147483800" r:id="rId33"/>
    <p:sldLayoutId id="2147483801" r:id="rId34"/>
    <p:sldLayoutId id="2147483911" r:id="rId35"/>
    <p:sldLayoutId id="2147483916" r:id="rId36"/>
  </p:sldLayoutIdLst>
  <p:transition>
    <p:wipe dir="r"/>
  </p:transition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90" indent="0" algn="l" defTabSz="914377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86" indent="-1588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57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68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 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38" cstate="print"/>
          <a:srcRect l="140" r="337"/>
          <a:stretch>
            <a:fillRect/>
          </a:stretch>
        </p:blipFill>
        <p:spPr>
          <a:xfrm>
            <a:off x="353617" y="6378339"/>
            <a:ext cx="8436769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5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831" r:id="rId29"/>
    <p:sldLayoutId id="2147483832" r:id="rId30"/>
    <p:sldLayoutId id="2147483833" r:id="rId31"/>
    <p:sldLayoutId id="2147483834" r:id="rId32"/>
    <p:sldLayoutId id="2147483835" r:id="rId33"/>
    <p:sldLayoutId id="2147483836" r:id="rId34"/>
    <p:sldLayoutId id="2147483914" r:id="rId35"/>
    <p:sldLayoutId id="2147483660" r:id="rId36"/>
  </p:sldLayoutIdLst>
  <p:transition>
    <p:wipe dir="r"/>
  </p:transition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90" indent="0" algn="l" defTabSz="914377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86" indent="-1588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57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68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</a:t>
            </a:r>
            <a:r>
              <a:rPr lang="en-US" sz="600" baseline="0" dirty="0">
                <a:solidFill>
                  <a:srgbClr val="C0C0C0"/>
                </a:solidFill>
                <a:latin typeface="Arial"/>
              </a:rPr>
              <a:t> </a:t>
            </a:r>
            <a:r>
              <a:rPr lang="en-US" sz="600" dirty="0">
                <a:solidFill>
                  <a:srgbClr val="C0C0C0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38" cstate="print"/>
          <a:srcRect l="140" r="337"/>
          <a:stretch>
            <a:fillRect/>
          </a:stretch>
        </p:blipFill>
        <p:spPr>
          <a:xfrm>
            <a:off x="353617" y="6378339"/>
            <a:ext cx="8436769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  <p:sldLayoutId id="2147483862" r:id="rId25"/>
    <p:sldLayoutId id="2147483863" r:id="rId26"/>
    <p:sldLayoutId id="2147483864" r:id="rId27"/>
    <p:sldLayoutId id="2147483865" r:id="rId28"/>
    <p:sldLayoutId id="2147483866" r:id="rId29"/>
    <p:sldLayoutId id="2147483867" r:id="rId30"/>
    <p:sldLayoutId id="2147483868" r:id="rId31"/>
    <p:sldLayoutId id="2147483869" r:id="rId32"/>
    <p:sldLayoutId id="2147483870" r:id="rId33"/>
    <p:sldLayoutId id="2147483871" r:id="rId34"/>
    <p:sldLayoutId id="2147483909" r:id="rId35"/>
    <p:sldLayoutId id="2147483915" r:id="rId36"/>
  </p:sldLayoutIdLst>
  <p:transition>
    <p:wipe dir="r"/>
  </p:transition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90" indent="0" algn="l" defTabSz="914377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86" indent="-1588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57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68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3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© 2014</a:t>
            </a:r>
            <a:r>
              <a:rPr lang="en-US" sz="600" baseline="0" dirty="0">
                <a:solidFill>
                  <a:srgbClr val="C0C0C0"/>
                </a:solidFill>
                <a:latin typeface="Arial"/>
              </a:rPr>
              <a:t> </a:t>
            </a:r>
            <a:r>
              <a:rPr lang="en-US" sz="600" dirty="0">
                <a:solidFill>
                  <a:srgbClr val="C0C0C0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29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6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6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36" cstate="print"/>
          <a:srcRect l="140" r="337"/>
          <a:stretch>
            <a:fillRect/>
          </a:stretch>
        </p:blipFill>
        <p:spPr>
          <a:xfrm>
            <a:off x="353617" y="6378339"/>
            <a:ext cx="8436769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1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894" r:id="rId22"/>
    <p:sldLayoutId id="2147483895" r:id="rId23"/>
    <p:sldLayoutId id="2147483896" r:id="rId24"/>
    <p:sldLayoutId id="2147483897" r:id="rId25"/>
    <p:sldLayoutId id="2147483898" r:id="rId26"/>
    <p:sldLayoutId id="2147483899" r:id="rId27"/>
    <p:sldLayoutId id="2147483900" r:id="rId28"/>
    <p:sldLayoutId id="2147483901" r:id="rId29"/>
    <p:sldLayoutId id="2147483902" r:id="rId30"/>
    <p:sldLayoutId id="2147483903" r:id="rId31"/>
    <p:sldLayoutId id="2147483904" r:id="rId32"/>
    <p:sldLayoutId id="2147483905" r:id="rId33"/>
    <p:sldLayoutId id="2147483906" r:id="rId34"/>
  </p:sldLayoutIdLst>
  <p:transition>
    <p:wipe dir="r"/>
  </p:transition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90" indent="0" algn="l" defTabSz="914377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86" indent="-1588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57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68" indent="0" algn="l" defTabSz="914377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jpe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.cisco.com/jobs/ProjectDetail/Network-Engineer-Intern-Bachelors-CX-Labs/1276901" TargetMode="External"/><Relationship Id="rId2" Type="http://schemas.openxmlformats.org/officeDocument/2006/relationships/hyperlink" Target="https://jobs.cisco.com/jobs/ProjectDetail/Networking-Engineer-Bachelor-Master-Intern-UK/1217474" TargetMode="Externa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linkedin.com/in/archie-mcmaster/" TargetMode="External"/><Relationship Id="rId7" Type="http://schemas.openxmlformats.org/officeDocument/2006/relationships/hyperlink" Target="mailto:3mcmaa51@solent.ac.u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amcmaste@cisco.com" TargetMode="External"/><Relationship Id="rId5" Type="http://schemas.openxmlformats.org/officeDocument/2006/relationships/hyperlink" Target="mailto:chrjames@cisco.com" TargetMode="External"/><Relationship Id="rId4" Type="http://schemas.openxmlformats.org/officeDocument/2006/relationships/hyperlink" Target="https://www.linkedin.com/in/jordan-neville-54a315151/" TargetMode="Externa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hyperlink" Target="https://www.cxlab.co.uk/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CX Labs Internship </a:t>
            </a:r>
            <a:br>
              <a:rPr lang="en-US" dirty="0"/>
            </a:br>
            <a:r>
              <a:rPr lang="en-US" dirty="0"/>
              <a:t>at Cisco</a:t>
            </a:r>
            <a:endParaRPr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Jordan Neville and Archie McMaster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CX Labs UK – Cisco Reading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7th October 2019</a:t>
            </a:r>
          </a:p>
        </p:txBody>
      </p:sp>
    </p:spTree>
    <p:extLst>
      <p:ext uri="{BB962C8B-B14F-4D97-AF65-F5344CB8AC3E}">
        <p14:creationId xmlns:p14="http://schemas.microsoft.com/office/powerpoint/2010/main" val="182731755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Internship 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GB" dirty="0">
                <a:ea typeface="ＭＳ Ｐゴシック" pitchFamily="34" charset="-128"/>
              </a:rPr>
              <a:t>13 month placement </a:t>
            </a:r>
          </a:p>
          <a:p>
            <a:pPr>
              <a:lnSpc>
                <a:spcPct val="80000"/>
              </a:lnSpc>
              <a:defRPr/>
            </a:pPr>
            <a:r>
              <a:rPr lang="en-GB" dirty="0">
                <a:ea typeface="ＭＳ Ｐゴシック" pitchFamily="34" charset="-128"/>
              </a:rPr>
              <a:t>Competitive salary</a:t>
            </a:r>
          </a:p>
          <a:p>
            <a:pPr>
              <a:lnSpc>
                <a:spcPct val="80000"/>
              </a:lnSpc>
              <a:defRPr/>
            </a:pPr>
            <a:r>
              <a:rPr lang="en-GB" dirty="0">
                <a:ea typeface="ＭＳ Ｐゴシック" pitchFamily="34" charset="-128"/>
              </a:rPr>
              <a:t>Main focus of role:</a:t>
            </a:r>
          </a:p>
          <a:p>
            <a:pPr lvl="1">
              <a:lnSpc>
                <a:spcPct val="80000"/>
              </a:lnSpc>
              <a:defRPr/>
            </a:pPr>
            <a:endParaRPr lang="en-GB" dirty="0">
              <a:ea typeface="ＭＳ Ｐゴシック" pitchFamily="34" charset="-128"/>
            </a:endParaRPr>
          </a:p>
          <a:p>
            <a:pPr marL="693721" lvl="1" indent="-236533">
              <a:buSzPct val="100000"/>
              <a:buFont typeface="Wingdings" pitchFamily="2" charset="2"/>
              <a:buChar char="§"/>
              <a:defRPr/>
            </a:pPr>
            <a:r>
              <a:rPr lang="en-GB" dirty="0">
                <a:ea typeface="ＭＳ Ｐゴシック" pitchFamily="34" charset="-128"/>
              </a:rPr>
              <a:t>Lab administration</a:t>
            </a:r>
          </a:p>
          <a:p>
            <a:pPr marL="693721" lvl="1" indent="-236533">
              <a:buSzPct val="100000"/>
              <a:buFont typeface="Wingdings" pitchFamily="2" charset="2"/>
              <a:buChar char="§"/>
              <a:defRPr/>
            </a:pPr>
            <a:r>
              <a:rPr lang="en-GB" dirty="0">
                <a:ea typeface="ＭＳ Ｐゴシック" pitchFamily="34" charset="-128"/>
              </a:rPr>
              <a:t>Test bed builds and test support</a:t>
            </a:r>
          </a:p>
          <a:p>
            <a:pPr marL="693721" lvl="1" indent="-236533">
              <a:buSzPct val="100000"/>
              <a:buFont typeface="Wingdings" pitchFamily="2" charset="2"/>
              <a:buChar char="§"/>
              <a:defRPr/>
            </a:pPr>
            <a:r>
              <a:rPr lang="en-US" dirty="0">
                <a:ea typeface="ＭＳ Ｐゴシック" pitchFamily="34" charset="-128"/>
              </a:rPr>
              <a:t>Configuration</a:t>
            </a:r>
            <a:endParaRPr lang="en-GB" dirty="0">
              <a:ea typeface="ＭＳ Ｐゴシック" pitchFamily="34" charset="-128"/>
            </a:endParaRPr>
          </a:p>
          <a:p>
            <a:pPr marL="457189" lvl="1">
              <a:buSzPct val="100000"/>
              <a:defRPr/>
            </a:pPr>
            <a:endParaRPr lang="en-GB" dirty="0">
              <a:ea typeface="ＭＳ Ｐゴシック" pitchFamily="34" charset="-128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350522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Interns in CX Labs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 Administration</a:t>
            </a:r>
          </a:p>
          <a:p>
            <a:pPr marL="692133" lvl="1" indent="-285744">
              <a:buFont typeface="Arial" panose="020B0604020202020204" pitchFamily="34" charset="0"/>
              <a:buChar char="•"/>
            </a:pPr>
            <a:r>
              <a:rPr lang="en-GB" dirty="0"/>
              <a:t>Helping maintain and troubleshoot lab infrastructure</a:t>
            </a:r>
          </a:p>
          <a:p>
            <a:pPr marL="974701" lvl="3" indent="-285744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Terminal Servers</a:t>
            </a:r>
          </a:p>
          <a:p>
            <a:pPr marL="974701" lvl="3" indent="-285744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Management network </a:t>
            </a:r>
          </a:p>
          <a:p>
            <a:pPr marL="974701" lvl="3" indent="-285744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Keeping rack power usage and temperature in check	</a:t>
            </a:r>
          </a:p>
          <a:p>
            <a:pPr marL="692133" lvl="1" indent="-285744">
              <a:buFont typeface="Arial" panose="020B0604020202020204" pitchFamily="34" charset="0"/>
              <a:buChar char="•"/>
            </a:pPr>
            <a:r>
              <a:rPr lang="en-GB" dirty="0"/>
              <a:t>Keeping lab inventory up to date and accurate</a:t>
            </a:r>
          </a:p>
          <a:p>
            <a:pPr marL="974701" lvl="3" indent="-285744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/>
              <a:t>E-Wasting old equipment</a:t>
            </a:r>
          </a:p>
          <a:p>
            <a:pPr marL="974701" lvl="3" indent="-285744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Processing and working with brand new equipment</a:t>
            </a:r>
          </a:p>
          <a:p>
            <a:pPr marL="228594" lvl="1" indent="-228594"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Configuration</a:t>
            </a:r>
          </a:p>
          <a:p>
            <a:pPr marL="685783" lvl="1" indent="-228594"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Manage the projects in the lab:</a:t>
            </a:r>
          </a:p>
          <a:p>
            <a:pPr marL="1149322" lvl="2" indent="-285744">
              <a:spcBef>
                <a:spcPts val="600"/>
              </a:spcBef>
              <a:buClr>
                <a:srgbClr val="6DB344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Working with Engineers to Understand Technologies</a:t>
            </a:r>
          </a:p>
          <a:p>
            <a:pPr marL="1149322" lvl="2" indent="-285744">
              <a:spcBef>
                <a:spcPts val="600"/>
              </a:spcBef>
              <a:buClr>
                <a:srgbClr val="6DB344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Applying and troubleshooting Advanced Configuration</a:t>
            </a:r>
          </a:p>
          <a:p>
            <a:pPr marL="1149322" lvl="2" indent="-285744">
              <a:spcBef>
                <a:spcPts val="600"/>
              </a:spcBef>
              <a:buClr>
                <a:srgbClr val="6DB344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Taking on the Role of a Junior NCE to support testing</a:t>
            </a:r>
          </a:p>
          <a:p>
            <a:pPr marL="0" lvl="1">
              <a:spcBef>
                <a:spcPts val="1480"/>
              </a:spcBef>
              <a:buClr>
                <a:srgbClr val="96CA4B"/>
              </a:buClr>
              <a:buSzPct val="90000"/>
            </a:pPr>
            <a:endParaRPr lang="en-US" sz="2200" dirty="0">
              <a:solidFill>
                <a:srgbClr val="FFFFFF"/>
              </a:solidFill>
            </a:endParaRPr>
          </a:p>
          <a:p>
            <a:pPr marL="228594" lvl="1" indent="-228594"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endParaRPr lang="en-GB" sz="2200" dirty="0">
              <a:solidFill>
                <a:srgbClr val="FFFFFF"/>
              </a:solidFill>
            </a:endParaRPr>
          </a:p>
          <a:p>
            <a:pPr marL="228594" lvl="1" indent="-228594"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endParaRPr lang="en-GB" sz="2200" dirty="0">
              <a:solidFill>
                <a:srgbClr val="FFFFFF"/>
              </a:solidFill>
            </a:endParaRPr>
          </a:p>
          <a:p>
            <a:pPr marL="228594" lvl="1" indent="-228594"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endParaRPr lang="en-GB" sz="2200" dirty="0">
              <a:solidFill>
                <a:srgbClr val="FFFFFF"/>
              </a:solidFill>
            </a:endParaRPr>
          </a:p>
          <a:p>
            <a:pPr marL="228594" lvl="1" indent="-228594"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endParaRPr lang="en-GB" sz="2200" dirty="0">
              <a:solidFill>
                <a:srgbClr val="FFFFFF"/>
              </a:solidFill>
            </a:endParaRP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913247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the Interns in CX Labs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594" lvl="1" indent="-228594"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r>
              <a:rPr lang="en-GB" sz="2200" dirty="0">
                <a:solidFill>
                  <a:srgbClr val="FFFFFF"/>
                </a:solidFill>
                <a:latin typeface="+mn-lt"/>
              </a:rPr>
              <a:t>Test bed builds and testing</a:t>
            </a:r>
          </a:p>
          <a:p>
            <a:pPr marL="228594" lvl="1" indent="-228594"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endParaRPr lang="en-GB" sz="2200" dirty="0">
              <a:solidFill>
                <a:srgbClr val="FFFFFF"/>
              </a:solidFill>
              <a:latin typeface="+mn-lt"/>
            </a:endParaRPr>
          </a:p>
          <a:p>
            <a:pPr marL="228594" lvl="1" indent="-228594"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endParaRPr lang="en-GB" sz="2200" dirty="0">
              <a:solidFill>
                <a:srgbClr val="FFFFFF"/>
              </a:solidFill>
              <a:latin typeface="+mn-lt"/>
            </a:endParaRPr>
          </a:p>
          <a:p>
            <a:pPr marL="228594" lvl="1" indent="-228594"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endParaRPr lang="en-GB" sz="2200" dirty="0">
              <a:solidFill>
                <a:srgbClr val="FFFFFF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004" y="1792048"/>
            <a:ext cx="7795788" cy="384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783" lvl="1" indent="-228594" defTabSz="914377"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Support to engineers on a per-project basis:</a:t>
            </a:r>
          </a:p>
          <a:p>
            <a:pPr marL="1149322" lvl="2" indent="-285744" defTabSz="914377">
              <a:lnSpc>
                <a:spcPct val="95000"/>
              </a:lnSpc>
              <a:spcBef>
                <a:spcPts val="600"/>
              </a:spcBef>
              <a:buClr>
                <a:srgbClr val="6DB344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Locate and rack appropriate devices</a:t>
            </a:r>
          </a:p>
          <a:p>
            <a:pPr marL="1149322" lvl="2" indent="-285744" defTabSz="914377">
              <a:lnSpc>
                <a:spcPct val="95000"/>
              </a:lnSpc>
              <a:spcBef>
                <a:spcPts val="600"/>
              </a:spcBef>
              <a:buClr>
                <a:srgbClr val="6DB344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Interconnect devices according to network topology</a:t>
            </a:r>
          </a:p>
          <a:p>
            <a:pPr marL="1149322" lvl="2" indent="-285744" defTabSz="914377">
              <a:lnSpc>
                <a:spcPct val="95000"/>
              </a:lnSpc>
              <a:spcBef>
                <a:spcPts val="600"/>
              </a:spcBef>
              <a:buClr>
                <a:srgbClr val="6DB344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Apply base configuration such as VRF and VDC setup</a:t>
            </a:r>
          </a:p>
          <a:p>
            <a:pPr marL="1149322" lvl="2" indent="-285744" defTabSz="914377">
              <a:lnSpc>
                <a:spcPct val="95000"/>
              </a:lnSpc>
              <a:spcBef>
                <a:spcPts val="600"/>
              </a:spcBef>
              <a:buClr>
                <a:srgbClr val="6DB344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Assist with troubleshooting where required</a:t>
            </a:r>
          </a:p>
          <a:p>
            <a:pPr marL="406390" lvl="1" defTabSz="914377">
              <a:lnSpc>
                <a:spcPct val="95000"/>
              </a:lnSpc>
              <a:spcBef>
                <a:spcPts val="600"/>
              </a:spcBef>
              <a:buClr>
                <a:srgbClr val="6DB344"/>
              </a:buClr>
            </a:pPr>
            <a:endParaRPr lang="en-US" dirty="0">
              <a:solidFill>
                <a:srgbClr val="FFFFFF"/>
              </a:solidFill>
            </a:endParaRPr>
          </a:p>
          <a:p>
            <a:pPr marL="685783" lvl="1" indent="-228594" defTabSz="914377"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The more you put in the more you get out:</a:t>
            </a:r>
          </a:p>
          <a:p>
            <a:pPr marL="1149322" lvl="2" indent="-285744" defTabSz="914377">
              <a:lnSpc>
                <a:spcPct val="95000"/>
              </a:lnSpc>
              <a:spcBef>
                <a:spcPts val="600"/>
              </a:spcBef>
              <a:buClr>
                <a:srgbClr val="6DB344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Work on testing and development with CCIE level engineers</a:t>
            </a:r>
          </a:p>
          <a:p>
            <a:pPr marL="1149322" lvl="2" indent="-285744" defTabSz="914377">
              <a:lnSpc>
                <a:spcPct val="95000"/>
              </a:lnSpc>
              <a:spcBef>
                <a:spcPts val="600"/>
              </a:spcBef>
              <a:buClr>
                <a:srgbClr val="6DB344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Opportunities to work on cutting edge technologies (NSO, ACI,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SDN and automation)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157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at Cisco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Supportive team environment</a:t>
            </a:r>
          </a:p>
          <a:p>
            <a:r>
              <a:rPr lang="en-US" dirty="0"/>
              <a:t>EVERYBODY is learning new things all the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Extra-curricular activities: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Departmental events (meal/drinks)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Days out (Sailing, Exhibitions, Cisco Live etc.)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Potential international travel 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Sports – weekly badminton club, football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Working with education partners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IMG_9890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31" y="4553712"/>
            <a:ext cx="2756216" cy="17556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50" name="Picture 2" descr="C:\Users\mraines\Pictures\UTC-031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169" y="2648712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0238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and Certifications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713" y="1344169"/>
            <a:ext cx="8578851" cy="47664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Manage your own projects (lab infrastructure):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VMware infrastructure (</a:t>
            </a:r>
            <a:r>
              <a:rPr lang="en-US" dirty="0" err="1"/>
              <a:t>vCenter</a:t>
            </a:r>
            <a:r>
              <a:rPr lang="en-US" dirty="0"/>
              <a:t>)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DMZ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Lab management tool development</a:t>
            </a:r>
          </a:p>
          <a:p>
            <a:pPr marL="692133" lvl="1" indent="-285744">
              <a:buFontTx/>
              <a:buChar char="-"/>
            </a:pPr>
            <a:endParaRPr lang="en-US" dirty="0"/>
          </a:p>
          <a:p>
            <a:r>
              <a:rPr lang="en-US" dirty="0"/>
              <a:t>Monthly mentor meetings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Keep you on track for Certifications!</a:t>
            </a:r>
          </a:p>
          <a:p>
            <a:pPr marL="406389" lvl="1"/>
            <a:endParaRPr lang="en-US" dirty="0"/>
          </a:p>
          <a:p>
            <a:r>
              <a:rPr lang="en-US" dirty="0"/>
              <a:t>Opportunities for learning: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Access to a wide range of equipment such as Catalyst, Nexus, ASR, UCS, ASA, Firepower and ACI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CCNA, CCNP and beyond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Learn something new every day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Free books &amp; exams!</a:t>
            </a:r>
          </a:p>
          <a:p>
            <a:pPr marL="692133" lvl="1" indent="-285744">
              <a:buFontTx/>
              <a:buChar char="-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898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iscoReading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5" r="9305"/>
          <a:stretch/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0" b="19520"/>
          <a:stretch>
            <a:fillRect/>
          </a:stretch>
        </p:blipFill>
        <p:spPr/>
      </p:pic>
      <p:pic>
        <p:nvPicPr>
          <p:cNvPr id="12" name="Picture Placeholder 11" descr="2013-09-30 11.05.43.jpg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" b="1728"/>
          <a:stretch>
            <a:fillRect/>
          </a:stretch>
        </p:blipFill>
        <p:spPr/>
      </p:pic>
      <p:pic>
        <p:nvPicPr>
          <p:cNvPr id="22" name="Picture Placeholder 10" descr="2013-09-11 12.50.14.jpg"/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3" r="22723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" r="49463" b="15268"/>
          <a:stretch/>
        </p:blipFill>
        <p:spPr>
          <a:xfrm>
            <a:off x="2908334" y="3031051"/>
            <a:ext cx="1924943" cy="3458935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5" r="15075"/>
          <a:stretch>
            <a:fillRect/>
          </a:stretch>
        </p:blipFill>
        <p:spPr>
          <a:xfrm>
            <a:off x="7011990" y="1619250"/>
            <a:ext cx="1806575" cy="3449639"/>
          </a:xfrm>
        </p:spPr>
      </p:pic>
      <p:pic>
        <p:nvPicPr>
          <p:cNvPr id="13" name="Picture Placeholder 12" descr="2013-09-30 11.03.40.jp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3" b="22913"/>
          <a:stretch/>
        </p:blipFill>
        <p:spPr/>
      </p:pic>
      <p:pic>
        <p:nvPicPr>
          <p:cNvPr id="10" name="Picture Placeholder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t="6608" r="10799" b="6624"/>
          <a:stretch/>
        </p:blipFill>
        <p:spPr>
          <a:xfrm>
            <a:off x="4887590" y="3042606"/>
            <a:ext cx="2047285" cy="343102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13643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expect from applicants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CV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Detail previous accomplishments / experience relevant to the job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Include module results from first year, and final grade from College / A levels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Hobbies &amp; other interests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Max 2 pages</a:t>
            </a:r>
          </a:p>
          <a:p>
            <a:pPr lvl="1"/>
            <a:endParaRPr lang="en-US" dirty="0"/>
          </a:p>
          <a:p>
            <a:r>
              <a:rPr lang="en-US" dirty="0"/>
              <a:t>Successful candidates should: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Be on track for a 2:1 or 1</a:t>
            </a:r>
            <a:r>
              <a:rPr lang="en-US" baseline="30000" dirty="0"/>
              <a:t>st</a:t>
            </a:r>
            <a:r>
              <a:rPr lang="en-US" dirty="0"/>
              <a:t> in their degree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Be willing to learn, motivated and enthusiastic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Have excellent interpersonal, communication and teamwork skills</a:t>
            </a:r>
          </a:p>
          <a:p>
            <a:pPr marL="692133" lvl="1" indent="-285744">
              <a:buFontTx/>
              <a:buChar char="-"/>
            </a:pPr>
            <a:r>
              <a:rPr lang="en-US" dirty="0"/>
              <a:t>Able to quickly learn new technologies / pick up new skills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3495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3903" y="464672"/>
            <a:ext cx="8165356" cy="2295849"/>
          </a:xfrm>
        </p:spPr>
        <p:txBody>
          <a:bodyPr/>
          <a:lstStyle/>
          <a:p>
            <a:pPr marL="231769" indent="-231769"/>
            <a:r>
              <a:rPr lang="en-US" dirty="0"/>
              <a:t>Apply NOW!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Deadline: </a:t>
            </a:r>
            <a:r>
              <a:rPr lang="en-US" sz="4400" b="1" dirty="0">
                <a:solidFill>
                  <a:srgbClr val="FF0000"/>
                </a:solidFill>
              </a:rPr>
              <a:t>November 8</a:t>
            </a:r>
            <a:r>
              <a:rPr lang="en-US" sz="4400" b="1" baseline="30000" dirty="0">
                <a:solidFill>
                  <a:srgbClr val="FF0000"/>
                </a:solidFill>
              </a:rPr>
              <a:t>th</a:t>
            </a:r>
            <a:br>
              <a:rPr lang="en-US" sz="4400" b="1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621" y="2991368"/>
            <a:ext cx="588784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Our Process: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CV Review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Invite candidates for telephone interview (no online assessment)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Invite successful candidates from phone interviews to assessment center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15370" y="1327911"/>
            <a:ext cx="8374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Position name: Networking Engineer - Bachelor/Master (Intern) - UK</a:t>
            </a:r>
          </a:p>
        </p:txBody>
      </p:sp>
      <p:sp>
        <p:nvSpPr>
          <p:cNvPr id="7" name="Rectangle 6"/>
          <p:cNvSpPr/>
          <p:nvPr/>
        </p:nvSpPr>
        <p:spPr>
          <a:xfrm>
            <a:off x="528699" y="5222212"/>
            <a:ext cx="83863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3"/>
              </a:rPr>
              <a:t>https://jobs.cisco.com/jobs/ProjectDetail/Network-Engineer-Intern-Bachelors-CX-Labs/1276901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9F8ED7D-4B66-4F49-8653-BBAF62C05A23}"/>
              </a:ext>
            </a:extLst>
          </p:cNvPr>
          <p:cNvSpPr txBox="1">
            <a:spLocks/>
          </p:cNvSpPr>
          <p:nvPr/>
        </p:nvSpPr>
        <p:spPr>
          <a:xfrm>
            <a:off x="528699" y="3429000"/>
            <a:ext cx="8165356" cy="2295849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231769" indent="-231769"/>
            <a:r>
              <a:rPr lang="en-GB" sz="3200" dirty="0"/>
              <a:t>Apply at Cisco Jobs</a:t>
            </a:r>
            <a:br>
              <a:rPr lang="en-GB" sz="4400" b="1" dirty="0">
                <a:solidFill>
                  <a:srgbClr val="FF0000"/>
                </a:solidFill>
              </a:rPr>
            </a:b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6345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29541263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3006817" y="1067787"/>
            <a:ext cx="91215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445730" y="427826"/>
            <a:ext cx="3879273" cy="214385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Thank You</a:t>
            </a:r>
          </a:p>
          <a:p>
            <a:endParaRPr lang="en-US" sz="4400" dirty="0"/>
          </a:p>
          <a:p>
            <a:r>
              <a:rPr lang="en-US" sz="4400" dirty="0"/>
              <a:t>Questions</a:t>
            </a:r>
          </a:p>
          <a:p>
            <a:endParaRPr lang="en-US" sz="4400" dirty="0"/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973319" y="6626842"/>
            <a:ext cx="8301433" cy="59584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>
                <a:hlinkClick r:id="rId3"/>
              </a:rPr>
              <a:t>https://www.linkedin.com/in/archie-mcmaster/</a:t>
            </a:r>
            <a:endParaRPr lang="en-US" dirty="0"/>
          </a:p>
          <a:p>
            <a:endParaRPr lang="en-US" dirty="0"/>
          </a:p>
          <a:p>
            <a:r>
              <a:rPr lang="en-GB" dirty="0">
                <a:hlinkClick r:id="rId4"/>
              </a:rPr>
              <a:t>https://www.linkedin.com/in/jordan-neville-54a315151/</a:t>
            </a:r>
            <a:endParaRPr lang="en-US" dirty="0">
              <a:hlinkClick r:id="rId5"/>
            </a:endParaRPr>
          </a:p>
          <a:p>
            <a:endParaRPr lang="en-US" sz="2800" dirty="0">
              <a:hlinkClick r:id="rId6"/>
            </a:endParaRPr>
          </a:p>
          <a:p>
            <a:endParaRPr lang="en-US" sz="2800" dirty="0">
              <a:hlinkClick r:id="rId6"/>
            </a:endParaRPr>
          </a:p>
          <a:p>
            <a:r>
              <a:rPr lang="en-US" sz="2800" dirty="0">
                <a:hlinkClick r:id="rId6"/>
              </a:rPr>
              <a:t>3nevij31@slent.ac.uk</a:t>
            </a:r>
          </a:p>
          <a:p>
            <a:endParaRPr lang="en-US" sz="2800" dirty="0">
              <a:hlinkClick r:id="rId6"/>
            </a:endParaRPr>
          </a:p>
          <a:p>
            <a:r>
              <a:rPr lang="en-US" sz="2800" dirty="0">
                <a:hlinkClick r:id="rId7"/>
              </a:rPr>
              <a:t>3mcmaa51@solent.ac.uk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4" y="4175229"/>
            <a:ext cx="607619" cy="608869"/>
          </a:xfrm>
          <a:prstGeom prst="rect">
            <a:avLst/>
          </a:prstGeom>
        </p:spPr>
      </p:pic>
      <p:pic>
        <p:nvPicPr>
          <p:cNvPr id="19" name="Picture 18" descr="LinkedIn_Logo.svg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2510" y="2106498"/>
            <a:ext cx="620895" cy="605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4" y="4961745"/>
            <a:ext cx="607619" cy="608869"/>
          </a:xfrm>
          <a:prstGeom prst="rect">
            <a:avLst/>
          </a:prstGeom>
        </p:spPr>
      </p:pic>
      <p:pic>
        <p:nvPicPr>
          <p:cNvPr id="12" name="Picture 11" descr="LinkedIn_Logo.svg.png">
            <a:extLst>
              <a:ext uri="{FF2B5EF4-FFF2-40B4-BE49-F238E27FC236}">
                <a16:creationId xmlns:a16="http://schemas.microsoft.com/office/drawing/2014/main" id="{DC40B5B9-3FA3-498A-BADC-258D35ECB38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424" y="2913437"/>
            <a:ext cx="620895" cy="6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021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Who are we?</a:t>
            </a:r>
          </a:p>
          <a:p>
            <a:r>
              <a:rPr lang="en-US" dirty="0"/>
              <a:t>About Cisco</a:t>
            </a:r>
          </a:p>
          <a:p>
            <a:r>
              <a:rPr lang="en-US" dirty="0"/>
              <a:t>Introduction to CX Labs</a:t>
            </a:r>
          </a:p>
          <a:p>
            <a:r>
              <a:rPr lang="en-US" dirty="0"/>
              <a:t>CX Labs Internship</a:t>
            </a:r>
          </a:p>
          <a:p>
            <a:r>
              <a:rPr lang="en-US" dirty="0"/>
              <a:t>Working at Cisco</a:t>
            </a:r>
          </a:p>
          <a:p>
            <a:r>
              <a:rPr lang="en-US" dirty="0"/>
              <a:t>Learning and Certifications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240237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4"/>
          <p:cNvSpPr/>
          <p:nvPr/>
        </p:nvSpPr>
        <p:spPr>
          <a:xfrm rot="7411231" flipH="1">
            <a:off x="291971" y="1609527"/>
            <a:ext cx="7967483" cy="4979677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565656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Oval 27"/>
          <p:cNvSpPr/>
          <p:nvPr/>
        </p:nvSpPr>
        <p:spPr>
          <a:xfrm flipV="1">
            <a:off x="409449" y="5839224"/>
            <a:ext cx="490177" cy="405747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239795"/>
            <a:ext cx="7570440" cy="838200"/>
          </a:xfrm>
        </p:spPr>
        <p:txBody>
          <a:bodyPr/>
          <a:lstStyle/>
          <a:p>
            <a:r>
              <a:rPr lang="en-US" dirty="0"/>
              <a:t>5 Years Career Track to: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4969" y="3077877"/>
            <a:ext cx="1662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Jordan Neville</a:t>
            </a:r>
          </a:p>
          <a:p>
            <a:pPr algn="ctr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76469" y="5673891"/>
            <a:ext cx="343190" cy="274921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Oval 32"/>
          <p:cNvSpPr/>
          <p:nvPr/>
        </p:nvSpPr>
        <p:spPr>
          <a:xfrm>
            <a:off x="2570091" y="5340298"/>
            <a:ext cx="621651" cy="469544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59" name="Straight Connector 58"/>
          <p:cNvCxnSpPr>
            <a:endCxn id="27" idx="1"/>
          </p:cNvCxnSpPr>
          <p:nvPr/>
        </p:nvCxnSpPr>
        <p:spPr>
          <a:xfrm>
            <a:off x="1571672" y="4973007"/>
            <a:ext cx="555056" cy="7411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09448" y="4160261"/>
            <a:ext cx="1278825" cy="77285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9449" y="4203082"/>
            <a:ext cx="127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6222C"/>
                </a:solidFill>
              </a:rPr>
              <a:t>Worked as a Chef </a:t>
            </a:r>
          </a:p>
        </p:txBody>
      </p:sp>
      <p:cxnSp>
        <p:nvCxnSpPr>
          <p:cNvPr id="46" name="Straight Connector 45"/>
          <p:cNvCxnSpPr>
            <a:stCxn id="66" idx="2"/>
          </p:cNvCxnSpPr>
          <p:nvPr/>
        </p:nvCxnSpPr>
        <p:spPr>
          <a:xfrm flipH="1" flipV="1">
            <a:off x="3189400" y="5626451"/>
            <a:ext cx="1290165" cy="61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6414507" y="1703362"/>
            <a:ext cx="1152943" cy="1189791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" name="Group 21"/>
          <p:cNvGrpSpPr/>
          <p:nvPr/>
        </p:nvGrpSpPr>
        <p:grpSpPr>
          <a:xfrm>
            <a:off x="5375938" y="139442"/>
            <a:ext cx="3577533" cy="1322274"/>
            <a:chOff x="5725153" y="717129"/>
            <a:chExt cx="3219491" cy="873547"/>
          </a:xfrm>
        </p:grpSpPr>
        <p:sp>
          <p:nvSpPr>
            <p:cNvPr id="86" name="Rounded Rectangle 85"/>
            <p:cNvSpPr/>
            <p:nvPr/>
          </p:nvSpPr>
          <p:spPr>
            <a:xfrm>
              <a:off x="5725153" y="833438"/>
              <a:ext cx="3123569" cy="757238"/>
            </a:xfrm>
            <a:prstGeom prst="roundRect">
              <a:avLst/>
            </a:prstGeom>
            <a:solidFill>
              <a:schemeClr val="tx1">
                <a:alpha val="71000"/>
              </a:schemeClr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787936" y="717129"/>
              <a:ext cx="3156708" cy="792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rgbClr val="FFFFFF"/>
                </a:solidFill>
              </a:endParaRPr>
            </a:p>
            <a:p>
              <a:r>
                <a:rPr lang="en-US" dirty="0">
                  <a:solidFill>
                    <a:srgbClr val="FFFFFF"/>
                  </a:solidFill>
                </a:rPr>
                <a:t>Intern at Cisco</a:t>
              </a:r>
            </a:p>
            <a:p>
              <a:r>
                <a:rPr lang="en-US" dirty="0">
                  <a:solidFill>
                    <a:srgbClr val="FFFFFF"/>
                  </a:solidFill>
                </a:rPr>
                <a:t>Network Security Student @ </a:t>
              </a:r>
              <a:r>
                <a:rPr lang="en-US" dirty="0" err="1">
                  <a:solidFill>
                    <a:srgbClr val="FFFFFF"/>
                  </a:solidFill>
                </a:rPr>
                <a:t>Solent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71" name="Oval 70"/>
          <p:cNvSpPr/>
          <p:nvPr/>
        </p:nvSpPr>
        <p:spPr>
          <a:xfrm>
            <a:off x="4340157" y="4238516"/>
            <a:ext cx="557013" cy="434659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4" name="Group 53"/>
          <p:cNvGrpSpPr/>
          <p:nvPr/>
        </p:nvGrpSpPr>
        <p:grpSpPr>
          <a:xfrm>
            <a:off x="1764647" y="3333834"/>
            <a:ext cx="2348964" cy="1717271"/>
            <a:chOff x="2558202" y="2739334"/>
            <a:chExt cx="2348964" cy="1717271"/>
          </a:xfrm>
        </p:grpSpPr>
        <p:sp>
          <p:nvSpPr>
            <p:cNvPr id="89" name="Oval 88"/>
            <p:cNvSpPr/>
            <p:nvPr/>
          </p:nvSpPr>
          <p:spPr>
            <a:xfrm>
              <a:off x="4652678" y="4245113"/>
              <a:ext cx="254488" cy="211492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90" name="Straight Connector 89"/>
            <p:cNvCxnSpPr>
              <a:stCxn id="91" idx="2"/>
              <a:endCxn id="89" idx="1"/>
            </p:cNvCxnSpPr>
            <p:nvPr/>
          </p:nvCxnSpPr>
          <p:spPr>
            <a:xfrm>
              <a:off x="3149700" y="3456435"/>
              <a:ext cx="1540247" cy="819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558202" y="2739334"/>
              <a:ext cx="1156798" cy="717102"/>
              <a:chOff x="3493475" y="2339213"/>
              <a:chExt cx="1545753" cy="727802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3528481" y="2339729"/>
                <a:ext cx="1510747" cy="7272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3493475" y="2339213"/>
                <a:ext cx="1545753" cy="531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6222C"/>
                    </a:solidFill>
                  </a:rPr>
                  <a:t>Started University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503266" y="5340302"/>
            <a:ext cx="1952597" cy="1169551"/>
            <a:chOff x="2172176" y="4080555"/>
            <a:chExt cx="1419706" cy="742068"/>
          </a:xfrm>
        </p:grpSpPr>
        <p:sp>
          <p:nvSpPr>
            <p:cNvPr id="66" name="Rounded Rectangle 65"/>
            <p:cNvSpPr/>
            <p:nvPr/>
          </p:nvSpPr>
          <p:spPr>
            <a:xfrm>
              <a:off x="2172176" y="4080556"/>
              <a:ext cx="1419706" cy="5740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88350" y="4080555"/>
              <a:ext cx="1396145" cy="74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6222C"/>
                  </a:solidFill>
                </a:rPr>
                <a:t>I did an Apprenticeship in Data Communications  </a:t>
              </a:r>
            </a:p>
            <a:p>
              <a:endParaRPr lang="en-US" sz="1400" dirty="0">
                <a:solidFill>
                  <a:srgbClr val="06222C"/>
                </a:solidFill>
              </a:endParaRPr>
            </a:p>
          </p:txBody>
        </p:sp>
      </p:grpSp>
      <p:cxnSp>
        <p:nvCxnSpPr>
          <p:cNvPr id="75" name="Straight Connector 74"/>
          <p:cNvCxnSpPr>
            <a:stCxn id="71" idx="5"/>
            <a:endCxn id="77" idx="1"/>
          </p:cNvCxnSpPr>
          <p:nvPr/>
        </p:nvCxnSpPr>
        <p:spPr>
          <a:xfrm>
            <a:off x="4815597" y="4609521"/>
            <a:ext cx="930510" cy="813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92536" y="5120930"/>
            <a:ext cx="1182179" cy="1040856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Finished college with D*D*D*</a:t>
            </a:r>
          </a:p>
        </p:txBody>
      </p:sp>
      <p:sp>
        <p:nvSpPr>
          <p:cNvPr id="39" name="Oval 38"/>
          <p:cNvSpPr/>
          <p:nvPr/>
        </p:nvSpPr>
        <p:spPr>
          <a:xfrm>
            <a:off x="5924302" y="2824905"/>
            <a:ext cx="770799" cy="488615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Rounded Rectangle 42"/>
          <p:cNvSpPr/>
          <p:nvPr/>
        </p:nvSpPr>
        <p:spPr>
          <a:xfrm>
            <a:off x="4393413" y="1833201"/>
            <a:ext cx="1530889" cy="6329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CCNA</a:t>
            </a:r>
          </a:p>
        </p:txBody>
      </p:sp>
      <p:cxnSp>
        <p:nvCxnSpPr>
          <p:cNvPr id="44" name="Straight Connector 43"/>
          <p:cNvCxnSpPr>
            <a:stCxn id="43" idx="2"/>
            <a:endCxn id="39" idx="1"/>
          </p:cNvCxnSpPr>
          <p:nvPr/>
        </p:nvCxnSpPr>
        <p:spPr>
          <a:xfrm>
            <a:off x="5158858" y="2466111"/>
            <a:ext cx="878325" cy="430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20820" y="1896456"/>
            <a:ext cx="1363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Start at Cisco 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July 1st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519440" y="5089957"/>
            <a:ext cx="254488" cy="211492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4" name="Group 73"/>
          <p:cNvGrpSpPr/>
          <p:nvPr/>
        </p:nvGrpSpPr>
        <p:grpSpPr>
          <a:xfrm>
            <a:off x="5746107" y="4877284"/>
            <a:ext cx="2132804" cy="1091979"/>
            <a:chOff x="7298111" y="3517715"/>
            <a:chExt cx="1185538" cy="712779"/>
          </a:xfrm>
        </p:grpSpPr>
        <p:sp>
          <p:nvSpPr>
            <p:cNvPr id="77" name="Rounded Rectangle 76"/>
            <p:cNvSpPr/>
            <p:nvPr/>
          </p:nvSpPr>
          <p:spPr>
            <a:xfrm>
              <a:off x="7298111" y="3517715"/>
              <a:ext cx="1185538" cy="7127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436418" y="3598088"/>
              <a:ext cx="905382" cy="48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6222C"/>
                  </a:solidFill>
                </a:rPr>
                <a:t>Received a 2/1 in my first year</a:t>
              </a:r>
            </a:p>
            <a:p>
              <a:endParaRPr lang="en-US" sz="1400" dirty="0">
                <a:solidFill>
                  <a:srgbClr val="06222C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078065" y="1806673"/>
            <a:ext cx="2630520" cy="1855224"/>
            <a:chOff x="2572626" y="2714936"/>
            <a:chExt cx="2334540" cy="1741669"/>
          </a:xfrm>
        </p:grpSpPr>
        <p:sp>
          <p:nvSpPr>
            <p:cNvPr id="81" name="Oval 80"/>
            <p:cNvSpPr/>
            <p:nvPr/>
          </p:nvSpPr>
          <p:spPr>
            <a:xfrm>
              <a:off x="4652678" y="4245113"/>
              <a:ext cx="254488" cy="211492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82" name="Straight Connector 81"/>
            <p:cNvCxnSpPr>
              <a:cxnSpLocks/>
              <a:stCxn id="85" idx="2"/>
              <a:endCxn id="81" idx="1"/>
            </p:cNvCxnSpPr>
            <p:nvPr/>
          </p:nvCxnSpPr>
          <p:spPr>
            <a:xfrm>
              <a:off x="3140917" y="3431529"/>
              <a:ext cx="1549029" cy="8445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/>
            <p:cNvGrpSpPr/>
            <p:nvPr/>
          </p:nvGrpSpPr>
          <p:grpSpPr>
            <a:xfrm>
              <a:off x="2572626" y="2714936"/>
              <a:ext cx="1260697" cy="716593"/>
              <a:chOff x="3512748" y="2314452"/>
              <a:chExt cx="1684586" cy="727286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3516744" y="2314452"/>
                <a:ext cx="1510747" cy="7272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3512748" y="2318307"/>
                <a:ext cx="1684586" cy="703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6222C"/>
                    </a:solidFill>
                  </a:rPr>
                  <a:t>Received a 2/1 in my second year</a:t>
                </a:r>
              </a:p>
            </p:txBody>
          </p:sp>
        </p:grpSp>
      </p:grpSp>
      <p:sp>
        <p:nvSpPr>
          <p:cNvPr id="93" name="Rounded Rectangle 92"/>
          <p:cNvSpPr/>
          <p:nvPr/>
        </p:nvSpPr>
        <p:spPr>
          <a:xfrm>
            <a:off x="7199494" y="2233822"/>
            <a:ext cx="1761380" cy="225974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CX labs intern at Cisco</a:t>
            </a:r>
          </a:p>
          <a:p>
            <a:r>
              <a:rPr lang="en-US" sz="1400" dirty="0">
                <a:solidFill>
                  <a:srgbClr val="000000"/>
                </a:solidFill>
              </a:rPr>
              <a:t>Aiming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Pass CCNA by February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Attempt CCNP by June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2278791" y="2716618"/>
            <a:ext cx="3097146" cy="1399605"/>
            <a:chOff x="2051327" y="2766264"/>
            <a:chExt cx="2855839" cy="1690341"/>
          </a:xfrm>
        </p:grpSpPr>
        <p:sp>
          <p:nvSpPr>
            <p:cNvPr id="88" name="Oval 87"/>
            <p:cNvSpPr/>
            <p:nvPr/>
          </p:nvSpPr>
          <p:spPr>
            <a:xfrm>
              <a:off x="4652678" y="4245113"/>
              <a:ext cx="254488" cy="211492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94" name="Straight Connector 93"/>
            <p:cNvCxnSpPr>
              <a:stCxn id="96" idx="2"/>
              <a:endCxn id="88" idx="1"/>
            </p:cNvCxnSpPr>
            <p:nvPr/>
          </p:nvCxnSpPr>
          <p:spPr>
            <a:xfrm>
              <a:off x="2951585" y="3482853"/>
              <a:ext cx="1738362" cy="7932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2051327" y="2766264"/>
              <a:ext cx="1921348" cy="946750"/>
              <a:chOff x="2816171" y="2366545"/>
              <a:chExt cx="2567371" cy="960877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816171" y="2366545"/>
                <a:ext cx="2405910" cy="7272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2830013" y="2422005"/>
                <a:ext cx="2553529" cy="905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rgbClr val="000000"/>
                    </a:solidFill>
                  </a:rPr>
                  <a:t>Applied for the Cisco Job</a:t>
                </a:r>
              </a:p>
              <a:p>
                <a:endParaRPr lang="en-US" sz="1400" dirty="0">
                  <a:solidFill>
                    <a:srgbClr val="06222C"/>
                  </a:solidFill>
                </a:endParaRPr>
              </a:p>
            </p:txBody>
          </p:sp>
        </p:grpSp>
      </p:grpSp>
      <p:pic>
        <p:nvPicPr>
          <p:cNvPr id="1026" name="Picture 2" descr="Directory photo of Jordan Neville if available">
            <a:extLst>
              <a:ext uri="{FF2B5EF4-FFF2-40B4-BE49-F238E27FC236}">
                <a16:creationId xmlns:a16="http://schemas.microsoft.com/office/drawing/2014/main" id="{A5F2366D-8703-4925-AF1D-A8F0EA6DC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66" y="1238930"/>
            <a:ext cx="1258510" cy="167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88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4"/>
          <p:cNvSpPr/>
          <p:nvPr/>
        </p:nvSpPr>
        <p:spPr>
          <a:xfrm rot="7411231" flipH="1">
            <a:off x="291971" y="1609527"/>
            <a:ext cx="7967483" cy="4979677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565656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Oval 27"/>
          <p:cNvSpPr/>
          <p:nvPr/>
        </p:nvSpPr>
        <p:spPr>
          <a:xfrm flipV="1">
            <a:off x="409449" y="5839224"/>
            <a:ext cx="490177" cy="405747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239795"/>
            <a:ext cx="7570440" cy="838200"/>
          </a:xfrm>
        </p:spPr>
        <p:txBody>
          <a:bodyPr/>
          <a:lstStyle/>
          <a:p>
            <a:r>
              <a:rPr lang="en-US" dirty="0"/>
              <a:t>5 Years Career Track to: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4969" y="3077877"/>
            <a:ext cx="1662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Archie McMaster</a:t>
            </a:r>
          </a:p>
          <a:p>
            <a:pPr algn="ctr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76469" y="5673891"/>
            <a:ext cx="343190" cy="274921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Oval 32"/>
          <p:cNvSpPr/>
          <p:nvPr/>
        </p:nvSpPr>
        <p:spPr>
          <a:xfrm>
            <a:off x="2570091" y="5340298"/>
            <a:ext cx="621651" cy="469544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59" name="Straight Connector 58"/>
          <p:cNvCxnSpPr>
            <a:endCxn id="27" idx="1"/>
          </p:cNvCxnSpPr>
          <p:nvPr/>
        </p:nvCxnSpPr>
        <p:spPr>
          <a:xfrm>
            <a:off x="1571672" y="4973007"/>
            <a:ext cx="555056" cy="7411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09448" y="4160261"/>
            <a:ext cx="1278825" cy="77285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9449" y="4203082"/>
            <a:ext cx="127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6222C"/>
                </a:solidFill>
              </a:rPr>
              <a:t>Worked for John Lewis </a:t>
            </a:r>
          </a:p>
        </p:txBody>
      </p:sp>
      <p:cxnSp>
        <p:nvCxnSpPr>
          <p:cNvPr id="46" name="Straight Connector 45"/>
          <p:cNvCxnSpPr>
            <a:stCxn id="66" idx="2"/>
          </p:cNvCxnSpPr>
          <p:nvPr/>
        </p:nvCxnSpPr>
        <p:spPr>
          <a:xfrm flipH="1" flipV="1">
            <a:off x="3189400" y="5626451"/>
            <a:ext cx="1290165" cy="618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6414507" y="1703362"/>
            <a:ext cx="1152943" cy="1189791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" name="Group 21"/>
          <p:cNvGrpSpPr/>
          <p:nvPr/>
        </p:nvGrpSpPr>
        <p:grpSpPr>
          <a:xfrm>
            <a:off x="5375938" y="139442"/>
            <a:ext cx="3577533" cy="1322274"/>
            <a:chOff x="5725153" y="717129"/>
            <a:chExt cx="3219491" cy="873547"/>
          </a:xfrm>
        </p:grpSpPr>
        <p:sp>
          <p:nvSpPr>
            <p:cNvPr id="86" name="Rounded Rectangle 85"/>
            <p:cNvSpPr/>
            <p:nvPr/>
          </p:nvSpPr>
          <p:spPr>
            <a:xfrm>
              <a:off x="5725153" y="833438"/>
              <a:ext cx="3123569" cy="757238"/>
            </a:xfrm>
            <a:prstGeom prst="roundRect">
              <a:avLst/>
            </a:prstGeom>
            <a:solidFill>
              <a:schemeClr val="tx1">
                <a:alpha val="71000"/>
              </a:schemeClr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787936" y="717129"/>
              <a:ext cx="3156708" cy="792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rgbClr val="FFFFFF"/>
                </a:solidFill>
              </a:endParaRPr>
            </a:p>
            <a:p>
              <a:r>
                <a:rPr lang="en-US" dirty="0">
                  <a:solidFill>
                    <a:srgbClr val="FFFFFF"/>
                  </a:solidFill>
                </a:rPr>
                <a:t>Intern at Cisco</a:t>
              </a:r>
            </a:p>
            <a:p>
              <a:r>
                <a:rPr lang="en-US" dirty="0">
                  <a:solidFill>
                    <a:srgbClr val="FFFFFF"/>
                  </a:solidFill>
                </a:rPr>
                <a:t>Network Security Student @ </a:t>
              </a:r>
              <a:r>
                <a:rPr lang="en-US" dirty="0" err="1">
                  <a:solidFill>
                    <a:srgbClr val="FFFFFF"/>
                  </a:solidFill>
                </a:rPr>
                <a:t>Solent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71" name="Oval 70"/>
          <p:cNvSpPr/>
          <p:nvPr/>
        </p:nvSpPr>
        <p:spPr>
          <a:xfrm>
            <a:off x="4340157" y="4238516"/>
            <a:ext cx="557013" cy="434659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4" name="Group 53"/>
          <p:cNvGrpSpPr/>
          <p:nvPr/>
        </p:nvGrpSpPr>
        <p:grpSpPr>
          <a:xfrm>
            <a:off x="1764647" y="3333834"/>
            <a:ext cx="2348964" cy="1717271"/>
            <a:chOff x="2558202" y="2739334"/>
            <a:chExt cx="2348964" cy="1717271"/>
          </a:xfrm>
        </p:grpSpPr>
        <p:sp>
          <p:nvSpPr>
            <p:cNvPr id="89" name="Oval 88"/>
            <p:cNvSpPr/>
            <p:nvPr/>
          </p:nvSpPr>
          <p:spPr>
            <a:xfrm>
              <a:off x="4652678" y="4245113"/>
              <a:ext cx="254488" cy="211492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90" name="Straight Connector 89"/>
            <p:cNvCxnSpPr>
              <a:stCxn id="91" idx="2"/>
              <a:endCxn id="89" idx="1"/>
            </p:cNvCxnSpPr>
            <p:nvPr/>
          </p:nvCxnSpPr>
          <p:spPr>
            <a:xfrm>
              <a:off x="3149700" y="3456435"/>
              <a:ext cx="1540247" cy="819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558202" y="2739334"/>
              <a:ext cx="1156798" cy="954107"/>
              <a:chOff x="3493475" y="2339213"/>
              <a:chExt cx="1545753" cy="968344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3528481" y="2339729"/>
                <a:ext cx="1510747" cy="7272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3493475" y="2339213"/>
                <a:ext cx="1156797" cy="968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6222C"/>
                    </a:solidFill>
                  </a:rPr>
                  <a:t>Attained 1</a:t>
                </a:r>
                <a:r>
                  <a:rPr lang="en-US" sz="1400" baseline="30000" dirty="0">
                    <a:solidFill>
                      <a:srgbClr val="06222C"/>
                    </a:solidFill>
                  </a:rPr>
                  <a:t>st</a:t>
                </a:r>
                <a:r>
                  <a:rPr lang="en-US" sz="1400" dirty="0">
                    <a:solidFill>
                      <a:srgbClr val="06222C"/>
                    </a:solidFill>
                  </a:rPr>
                  <a:t> in first year</a:t>
                </a:r>
              </a:p>
              <a:p>
                <a:endParaRPr lang="en-US" sz="1400" dirty="0">
                  <a:solidFill>
                    <a:srgbClr val="06222C"/>
                  </a:solidFill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503266" y="5340302"/>
            <a:ext cx="1952597" cy="954107"/>
            <a:chOff x="2172176" y="4080555"/>
            <a:chExt cx="1419706" cy="605371"/>
          </a:xfrm>
        </p:grpSpPr>
        <p:sp>
          <p:nvSpPr>
            <p:cNvPr id="66" name="Rounded Rectangle 65"/>
            <p:cNvSpPr/>
            <p:nvPr/>
          </p:nvSpPr>
          <p:spPr>
            <a:xfrm>
              <a:off x="2172176" y="4080556"/>
              <a:ext cx="1419706" cy="5740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88350" y="4080555"/>
              <a:ext cx="1378789" cy="60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6222C"/>
                  </a:solidFill>
                </a:rPr>
                <a:t>Started Network Security Management at </a:t>
              </a:r>
              <a:r>
                <a:rPr lang="en-US" sz="1400" dirty="0" err="1">
                  <a:solidFill>
                    <a:srgbClr val="06222C"/>
                  </a:solidFill>
                </a:rPr>
                <a:t>Solent</a:t>
              </a:r>
              <a:endParaRPr lang="en-US" sz="1400" dirty="0">
                <a:solidFill>
                  <a:srgbClr val="06222C"/>
                </a:solidFill>
              </a:endParaRPr>
            </a:p>
          </p:txBody>
        </p:sp>
      </p:grpSp>
      <p:cxnSp>
        <p:nvCxnSpPr>
          <p:cNvPr id="75" name="Straight Connector 74"/>
          <p:cNvCxnSpPr>
            <a:stCxn id="71" idx="5"/>
            <a:endCxn id="77" idx="1"/>
          </p:cNvCxnSpPr>
          <p:nvPr/>
        </p:nvCxnSpPr>
        <p:spPr>
          <a:xfrm>
            <a:off x="4815597" y="4609521"/>
            <a:ext cx="930510" cy="813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92536" y="5120930"/>
            <a:ext cx="1182179" cy="1040856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Finished college with 3 A levels: D,D,E</a:t>
            </a:r>
          </a:p>
        </p:txBody>
      </p:sp>
      <p:sp>
        <p:nvSpPr>
          <p:cNvPr id="39" name="Oval 38"/>
          <p:cNvSpPr/>
          <p:nvPr/>
        </p:nvSpPr>
        <p:spPr>
          <a:xfrm>
            <a:off x="5924302" y="2824905"/>
            <a:ext cx="770799" cy="488615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Rounded Rectangle 42"/>
          <p:cNvSpPr/>
          <p:nvPr/>
        </p:nvSpPr>
        <p:spPr>
          <a:xfrm>
            <a:off x="4463865" y="1894218"/>
            <a:ext cx="1530889" cy="6329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CCNA</a:t>
            </a:r>
          </a:p>
        </p:txBody>
      </p:sp>
      <p:cxnSp>
        <p:nvCxnSpPr>
          <p:cNvPr id="44" name="Straight Connector 43"/>
          <p:cNvCxnSpPr>
            <a:stCxn id="43" idx="2"/>
            <a:endCxn id="39" idx="1"/>
          </p:cNvCxnSpPr>
          <p:nvPr/>
        </p:nvCxnSpPr>
        <p:spPr>
          <a:xfrm>
            <a:off x="5229310" y="2527128"/>
            <a:ext cx="807872" cy="3693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60775" y="1933484"/>
            <a:ext cx="1363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6222C"/>
                </a:solidFill>
              </a:rPr>
              <a:t>Passed ICND1v2</a:t>
            </a:r>
          </a:p>
        </p:txBody>
      </p:sp>
      <p:sp>
        <p:nvSpPr>
          <p:cNvPr id="60" name="Oval 59"/>
          <p:cNvSpPr/>
          <p:nvPr/>
        </p:nvSpPr>
        <p:spPr>
          <a:xfrm>
            <a:off x="3519440" y="5089957"/>
            <a:ext cx="254488" cy="211492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4" name="Group 73"/>
          <p:cNvGrpSpPr/>
          <p:nvPr/>
        </p:nvGrpSpPr>
        <p:grpSpPr>
          <a:xfrm>
            <a:off x="5746107" y="4877284"/>
            <a:ext cx="2132804" cy="1091979"/>
            <a:chOff x="7298111" y="3517715"/>
            <a:chExt cx="1185538" cy="712779"/>
          </a:xfrm>
        </p:grpSpPr>
        <p:sp>
          <p:nvSpPr>
            <p:cNvPr id="77" name="Rounded Rectangle 76"/>
            <p:cNvSpPr/>
            <p:nvPr/>
          </p:nvSpPr>
          <p:spPr>
            <a:xfrm>
              <a:off x="7298111" y="3517715"/>
              <a:ext cx="1185538" cy="7127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436418" y="3598088"/>
              <a:ext cx="905382" cy="622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6222C"/>
                  </a:solidFill>
                </a:rPr>
                <a:t>Worked in Call Center alongside second year.</a:t>
              </a:r>
            </a:p>
            <a:p>
              <a:endParaRPr lang="en-US" sz="1400" dirty="0">
                <a:solidFill>
                  <a:srgbClr val="06222C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078065" y="1810718"/>
            <a:ext cx="2630520" cy="1851178"/>
            <a:chOff x="2572626" y="2718734"/>
            <a:chExt cx="2334540" cy="1737871"/>
          </a:xfrm>
        </p:grpSpPr>
        <p:sp>
          <p:nvSpPr>
            <p:cNvPr id="81" name="Oval 80"/>
            <p:cNvSpPr/>
            <p:nvPr/>
          </p:nvSpPr>
          <p:spPr>
            <a:xfrm>
              <a:off x="4652678" y="4245113"/>
              <a:ext cx="254488" cy="211492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82" name="Straight Connector 81"/>
            <p:cNvCxnSpPr>
              <a:stCxn id="85" idx="2"/>
              <a:endCxn id="81" idx="1"/>
            </p:cNvCxnSpPr>
            <p:nvPr/>
          </p:nvCxnSpPr>
          <p:spPr>
            <a:xfrm>
              <a:off x="3149700" y="3456435"/>
              <a:ext cx="1540247" cy="819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/>
            <p:cNvGrpSpPr/>
            <p:nvPr/>
          </p:nvGrpSpPr>
          <p:grpSpPr>
            <a:xfrm>
              <a:off x="2572626" y="2718734"/>
              <a:ext cx="1260697" cy="737700"/>
              <a:chOff x="3512748" y="2318307"/>
              <a:chExt cx="1684586" cy="748708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3528481" y="2339729"/>
                <a:ext cx="1510747" cy="7272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3512748" y="2318307"/>
                <a:ext cx="1684586" cy="703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Start at Cisco </a:t>
                </a:r>
                <a:br>
                  <a:rPr lang="en-US" sz="1400" dirty="0">
                    <a:solidFill>
                      <a:srgbClr val="000000"/>
                    </a:solidFill>
                  </a:rPr>
                </a:br>
                <a:r>
                  <a:rPr lang="en-US" sz="1400" dirty="0">
                    <a:solidFill>
                      <a:srgbClr val="000000"/>
                    </a:solidFill>
                  </a:rPr>
                  <a:t>July 30th</a:t>
                </a:r>
                <a:endParaRPr lang="en-GB" sz="1400" dirty="0">
                  <a:solidFill>
                    <a:srgbClr val="000000"/>
                  </a:solidFill>
                </a:endParaRPr>
              </a:p>
              <a:p>
                <a:endParaRPr lang="en-US" sz="1400" dirty="0">
                  <a:solidFill>
                    <a:srgbClr val="06222C"/>
                  </a:solidFill>
                </a:endParaRPr>
              </a:p>
            </p:txBody>
          </p:sp>
        </p:grpSp>
      </p:grpSp>
      <p:sp>
        <p:nvSpPr>
          <p:cNvPr id="93" name="Rounded Rectangle 92"/>
          <p:cNvSpPr/>
          <p:nvPr/>
        </p:nvSpPr>
        <p:spPr>
          <a:xfrm>
            <a:off x="6982899" y="2256390"/>
            <a:ext cx="1988279" cy="174227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SVS intern at Cisco</a:t>
            </a:r>
          </a:p>
          <a:p>
            <a:r>
              <a:rPr lang="en-US" sz="1400" dirty="0">
                <a:solidFill>
                  <a:srgbClr val="000000"/>
                </a:solidFill>
              </a:rPr>
              <a:t>Aiming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Pass ICND2 R&amp;S by December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Attempt CCNP by March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6" y="1248087"/>
            <a:ext cx="1331734" cy="1775645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278791" y="2716616"/>
            <a:ext cx="3097146" cy="1399607"/>
            <a:chOff x="2051327" y="2766262"/>
            <a:chExt cx="2855839" cy="1690343"/>
          </a:xfrm>
        </p:grpSpPr>
        <p:sp>
          <p:nvSpPr>
            <p:cNvPr id="88" name="Oval 87"/>
            <p:cNvSpPr/>
            <p:nvPr/>
          </p:nvSpPr>
          <p:spPr>
            <a:xfrm>
              <a:off x="4652678" y="4245113"/>
              <a:ext cx="254488" cy="211492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94" name="Straight Connector 93"/>
            <p:cNvCxnSpPr>
              <a:stCxn id="96" idx="2"/>
              <a:endCxn id="88" idx="1"/>
            </p:cNvCxnSpPr>
            <p:nvPr/>
          </p:nvCxnSpPr>
          <p:spPr>
            <a:xfrm>
              <a:off x="2951585" y="3482853"/>
              <a:ext cx="1738362" cy="7932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2051327" y="2766262"/>
              <a:ext cx="1921348" cy="946748"/>
              <a:chOff x="2816171" y="2366545"/>
              <a:chExt cx="2567371" cy="960876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816171" y="2366545"/>
                <a:ext cx="2405910" cy="7272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2830013" y="2422005"/>
                <a:ext cx="2553529" cy="90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rgbClr val="000000"/>
                    </a:solidFill>
                  </a:rPr>
                  <a:t>Worked small tasks on company network</a:t>
                </a:r>
              </a:p>
              <a:p>
                <a:endParaRPr lang="en-US" sz="1400" dirty="0">
                  <a:solidFill>
                    <a:srgbClr val="06222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135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Cisco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71651841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Cisco?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Largest provider of network hardware in the world</a:t>
            </a:r>
          </a:p>
          <a:p>
            <a:r>
              <a:rPr lang="en-US" dirty="0"/>
              <a:t>Founded in 1984 by Leonard </a:t>
            </a:r>
            <a:r>
              <a:rPr lang="en-US" dirty="0" err="1"/>
              <a:t>Bosack</a:t>
            </a:r>
            <a:r>
              <a:rPr lang="en-US" dirty="0"/>
              <a:t> and Sandy Lerner</a:t>
            </a:r>
          </a:p>
          <a:p>
            <a:r>
              <a:rPr lang="en-GB" dirty="0">
                <a:latin typeface="Arial" charset="0"/>
              </a:rPr>
              <a:t>Head office is in San Jose, California</a:t>
            </a:r>
          </a:p>
          <a:p>
            <a:r>
              <a:rPr lang="en-GB" dirty="0">
                <a:latin typeface="Arial" charset="0"/>
              </a:rPr>
              <a:t>Employs over 72,000 people globally</a:t>
            </a:r>
          </a:p>
          <a:p>
            <a:r>
              <a:rPr lang="en-US" dirty="0"/>
              <a:t>Over 200 offices in over 90 countries worldwide</a:t>
            </a:r>
          </a:p>
          <a:p>
            <a:endParaRPr lang="en-US" dirty="0"/>
          </a:p>
        </p:txBody>
      </p:sp>
      <p:pic>
        <p:nvPicPr>
          <p:cNvPr id="1026" name="Picture 2" descr="http://news.dice.com/wp-content/uploads/2011/07/cisc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09" y="4090155"/>
            <a:ext cx="3069619" cy="208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8032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isco Commercial _ Tomorrow Starts Here ( -60)-BJSjbttGaV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7572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17888"/>
      </p:ext>
    </p:extLst>
  </p:cSld>
  <p:clrMapOvr>
    <a:masterClrMapping/>
  </p:clrMapOvr>
  <p:transition advTm="6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77079"/>
            <a:ext cx="8588861" cy="838200"/>
          </a:xfrm>
        </p:spPr>
        <p:txBody>
          <a:bodyPr/>
          <a:lstStyle/>
          <a:p>
            <a:r>
              <a:rPr lang="en-US" dirty="0"/>
              <a:t>What is CX Labs?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7975" y="818623"/>
            <a:ext cx="8578851" cy="4051208"/>
          </a:xfrm>
        </p:spPr>
        <p:txBody>
          <a:bodyPr/>
          <a:lstStyle/>
          <a:p>
            <a:r>
              <a:rPr lang="en-US" dirty="0"/>
              <a:t>Customer Experience Labs- </a:t>
            </a:r>
            <a:r>
              <a:rPr lang="en-GB" dirty="0">
                <a:hlinkClick r:id="rId3"/>
              </a:rPr>
              <a:t>https://www.cxlab.co.uk/</a:t>
            </a:r>
            <a:endParaRPr lang="en-GB" dirty="0"/>
          </a:p>
          <a:p>
            <a:r>
              <a:rPr lang="en-US" dirty="0"/>
              <a:t>Replicate customer networks in the lab, validating designs and technology integration</a:t>
            </a:r>
          </a:p>
          <a:p>
            <a:r>
              <a:rPr lang="en-GB" dirty="0"/>
              <a:t>CX Labs team has one of the highest concentrations of CCIE within Cisco</a:t>
            </a:r>
          </a:p>
          <a:p>
            <a:pPr marL="692133" lvl="1" indent="-285744">
              <a:buFont typeface="Arial" panose="020B0604020202020204" pitchFamily="34" charset="0"/>
              <a:buChar char="•"/>
            </a:pPr>
            <a:r>
              <a:rPr lang="en-GB" dirty="0"/>
              <a:t>Over 250 engineers, 134 active CCIEs.</a:t>
            </a:r>
            <a:endParaRPr lang="en-US" dirty="0"/>
          </a:p>
          <a:p>
            <a:r>
              <a:rPr lang="en-US" dirty="0"/>
              <a:t>Locations World-Wide - San Jose USA, Reading UK, Tel Aviv Israel, Sydney Australia, Tokyo Japan, Brussels Belgium</a:t>
            </a:r>
          </a:p>
          <a:p>
            <a:r>
              <a:rPr lang="en-US" dirty="0"/>
              <a:t>Lab of around 250 racks and 30 Engineers based in Green Park, Reading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85" y="4904100"/>
            <a:ext cx="1873681" cy="1405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76" y="5872786"/>
            <a:ext cx="2384749" cy="436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877" y="4904099"/>
            <a:ext cx="1313619" cy="93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0773" y="5166519"/>
            <a:ext cx="1028855" cy="654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043" y="4904099"/>
            <a:ext cx="1166932" cy="14052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0277" y="4904099"/>
            <a:ext cx="1039351" cy="207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5151" y="5501163"/>
            <a:ext cx="1254603" cy="8081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2945" y="4904101"/>
            <a:ext cx="1256808" cy="564689"/>
          </a:xfrm>
          <a:prstGeom prst="rect">
            <a:avLst/>
          </a:prstGeom>
        </p:spPr>
      </p:pic>
      <p:pic>
        <p:nvPicPr>
          <p:cNvPr id="2052" name="Picture 4" descr="http://www.underconsideration.com/brandnew/archives/lloyds_tsb_lloyds_logo_detai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358" y="5494150"/>
            <a:ext cx="1496989" cy="80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xQQDxIQDxAQEBESFBQVFBUUEg8PEg8UFRcXFxUUFRUYHCggGRslHBQUIjIhJSksLi46Fx8zODMsNygtLiwBCgoKDg0OGxAQGywkHyQsLCwsLCwsLCwwLCwsLCwsLCwsLCwsLCwsLCwsLCwsLCwsLCwsLCwsLCwsLCwsLCwsLP/AABEIAJoBRgMBEQACEQEDEQH/xAAcAAEAAQUBAQAAAAAAAAAAAAAABwIDBAUGCAH/xABLEAABAwIBBwUKCgkDBQAAAAABAAIDBBEFBgcSITFBYRNRcYGRFBciMlJTkpOx0yMzNUJUYnOhstIIQ3J0grPBwtEWNJQkY6Lh8f/EABsBAQACAwEBAAAAAAAAAAAAAAAEBQECAwYH/8QANhEBAAIBAgMECQQCAgIDAAAAAAECAwQRITFRBRIUgRMyQVJhcbHR8CKRocFC4QYzsvEVJGL/2gAMAwEAAhEDEQA/AJxQEBAQEBAQEBAQEBAQEBAQEBAQEBAQEBAQEFMsga0ucQ1oFySQABzknYjMRMztDisbzk08JLKdpqXjeDoRD+IjX1C3FbRSZXul7A1GX9WT9EfHjP7fdxmIZwq2XxZGQN5o2C9v2nXPZZbxSF7h7B0mP1om0/Gf6jZdyTxLEKqrY2Komc1rmmQuOlGxl9ekDq1i4AS0ViHPtLTaDT4Jm1IiZjhtz3TKuTxAgijPW6TlKZuk7kS15tc6JeC25I3mxH3qHqpneOj1P/HK02yT/lw/bij+hxeop7chUTRW3NkcG+jex7FGi9o5Svsulw5fXpE+X983W4PnUqoiBUsjqWbzbkpO1vg/d1rvXU2jnxVGo7AwX44pms/vH3/lImTuXNJWkMZJyUp/Vy2Y4nmadjuo3Ummatnn9V2XqNNxtG8dY4x/rzdMuqvEBAQEBAQEBAQEBAQEBAQEBAQEBAQEBAQEBAQEBB8KCCcscqpq2VzXF0cLXENi1ttY7ZBvd07F0rEQ+hdl9mYdNji0bTaY9b7fD6sLDMnqqoPwNNK4H5xboM9J1gt+9CRn7Q02H17x9Z/aHb4HmwJIdWygDzcRuTwc8jV1DrWk36PP6r/kfs09fOft9/2SHh2HRU0YigjbGwbmjbxJ2k8SubzWbPkzX7+Sd5ZSOQg5vL7AO7qNzGC80Z5SLi4DWz+IEjptzLjmx9+vDmsey9Z4XPFp9WeE/Lr5c0COZ1cNhHBVr3q25iyLbmLI7XJLONPSER1OlU0+zWbzRj6rj4w4HtC7489q8+MKTXdi4s29sX6bfxPl7PL9ky4Pi0VXEJqeQSMPNtafJcNoPAqbW0WjeHkc+DJgvNMkbSzVs5CAgICAgICAgICAgICAgICAgICAgICAgICAgICCgxi99EX57C/ajO87bK0YEBAQEBBE2c/JTknmtgb8G8/DNH6t5/WW5nb+OveoOoxbT3o83rOxO0e/WNPknjHq/GOnl7Ph8keOYor0S25iyLbmINlk5j01BOJoHbbB7DfQlbzOHsO0Lel5pO8Ius0ePVY+5fyn2wnzJnKCKvgE0J17HsNtKJ3kn+h3qxx5IvG8PC6vSZNNk7l/KesNst0UQEBAQEBAQEBAQEBAQEBAQEBAQEBAQEBBbnnbG0vkc1jRtc4hrR0krMRM8IJnZpP9aUGlo92wX/b1elsXbw2X3ZcvT4/ehuaSrjmbpxSMkafnMc147QuM1ms7TDpExPGF5YZEBAQEBAQUTRNe0se0Oa4EOBFw4HUQQkxuzW01mJjnCFMuMkXUMmnGC6mefAdtMRP6t59h39O2tzYZxzvHJ7jsvtKNXTu29eOfx+Mf3H9OapqJ8rxHG3Sc7YPaSdwUXJlpjrN7ztELPJetK963J08GRDbfCzO0uZgaGjrcDf7lS37amZ/RXh8f9K2e0Zmf014fFr8RyPc0Ewyaf1XANPU4avYpWDtStuF42+Trj10TwvG3ya/J7GZsNqhIwEEeDLGdQkZvaeO8FW+LLttavGG+r0mPWYu7PlPSfznD0DhOJR1UDJ4XaUcguDvHODzEG4I4KzraLRvDwWbDfDknHeNphlrZyEBAQEBAQEBAQEBAQEBAQEBAQEBAQEGJi2IspYJJ5joxxtuec8wA3kmwA4ralJvaKxza2tFY3lAOU+Uk2Iyl8xIjB+DiB8CIbtW93O72DUrzDgrijaOfVV5cs3nj+zVNYu7jMs7DK2WnfylPK+J/O02vwcNjhwN1relbxtaN2K3ms71nZK2R+X7agtgq9GKY2DXjVHKebX4ruGw7uZVWo0c0/VTjH0WGDVxb9N+Eu6UFNEBAQEBAQWaylZNG6KVoex4s5p1ghYmImNpb48lsdovSdpjlLgKbJllDNNoO0w4jQJ8ZjNugeN9++wXiO3r93NGGJ4RG/nP+npZ7Qtq8dZtG23P4z1/PivyKkqxVgzqbR2q5/HMObM3cHjxXf0PBWulzTjn4JWDNOOfgv5rsoDS1Jo5iRFM6zb7Iptg6nah06K9DpssRO3slw7b0UZsXp6c68/jX/X03TKrB48QEBAQEBAQEBAQEBAQEBAQEBAQEBAQRPnkxvSkioWHwWASy8XHVG09AubfWbzKz0GLhN5+UIOrvyqjljVZIMyvsYjnMrzWI0mVegstd0kZA5Ym7aSrdfY2KQnXwjefYermVZq9J/nTzj+1lpNX/AIX8p/pIyrFmICAgICAg5nFh8O/+H8IXge2o/wDvX3//AD/4wt9L/wBMef1a2ogtrGsexV0U24wmY8kcpaudScaVVrKlTsTpDmcdp9YkbcHeRqII8V3T/wClbaa3DurDS33juSmnIzGe7aKKY/GW0JOEjNTu3U7+IK+xX79Il4vtDS+G1Fsfs5x8p5fZHWWGeF8VQ+DD4onNicWOllD3CRzTZ2g1pHg3Frk61aYdFFq968qq+fadoaDvzYh5ui9VN7xdvA4+s/nk08RPQ782IebovVTe8TwOPrP55HiJ6HfmxDzdF6qb3ieBx9Z/PI8RPQ782IebovVTe8TwOPrP55HiJ6HfmxDzdF6qb3ieBx9Z/PI8RPQ782IebovVTe8TwOPrP55HiJ6Mikz11jT8LT0sg5miWI9uk72LE6CnsmSNRPth32SGdClr3theHUtQ7U1khDmSHmZINRPAgE7rqHl0t8fHnDvTLWzpspccjoKSWqmuWRgam+M9ziGtaOJJA4bVxx45vaKw3mdo3QxU56a4vJjhpI2bmubLKR0u0237ArKNDTbjMos6ifZC135sQ83Reqm94s+Bx9Z/PI8RPQ782IebovVTe8TwOPrP55HiJ6HfmxDzdF6qb3ieBx9Z/PI8RPQ782IebovVTe8TwOPrP55HiJ6HfmxDzdF6qb3ieBx9Z/PI8RPQ782IebovVTe8TwOPrP55HiJ6HfmxDzdF6qb3ieBx9Z/PI8RPQ782IebovVTe8TwOPrP55HiJ6Migz1VjZAZ4KaSP5zYxJE+31XFzhfpC1toKbcJlmNRO/FNmEYiyqp4qiEkxysD23FjY7iNxGw9CrbVmszEpMTuypHhoLnGwAJJ5gNpWrLzZi2IGqqZqh22WRzhwaT4DepoaOpehx07lIr0U2S3etNuq3GF0cZlkMajnMr7WrLnMroYjXd8LEY3dnR5z+56QMmjfPUs8FpBDWvbbU6R+4jYbA36zarzaLe+9eEL3R55vTa3OP5cfjGcOvqSbTmnYfmwDk7fx+PfrC6002Ovs3+aXu5yatlebyTSvPO6SR57SV2itY5QwrpsSmiN4p54z9SWVnsKxNKzziB1OCZza2nIEr21TPJlAD7cJGi/WQVwvpMduXBndK2SeWlNiI0Y3GOYC7oX2D9W0tOx44jrAUDLgtj58urO7pFxZaDKCO0jX7nC3WP8A6vHf8kwzXNTLHKY284/9rPQ23rNWua9efrdLmGHW0YdrZqPNuP8AhdqZYieLtjyTHCXPVjSDYixVlhmJ4wmVmJ5NNXs0mkc4VjhnaUnFbu2iW9zT4sIZZ4JHWY9olbfYHNIa7tDm+irrS32mYlD/AOQaab0pkrHGJ2/fjH9/uhMr2D5+ICDscFzaV1ZTx1MAg5OUXbpSlrrAkaxo6thUa+rx0tNZ3dq4JmN2b3oMS8mm9cfyrXxuL4s+Hk70GJeTTeuP5U8bi+J4eXx2aHEgL6FOeAm1ntaAnjcXxPD2cnjeA1NE8R1cEkLjs0rFr/2XtJa7qKkUyUvxrO7lak15tat2qbsk6g5QYJNQ1EpFRAWNEh8Iu0SHwyOG++i5p57E7SqvLHh80Xry/N02k+kptLgqnNhijHloo+UA2OZNTljuI0ng9oCmRq8UxzcJwWWu9tin0B/raX3iz4rD731PQWO9tin0B/raX3ieKw+99T0Fmnx3J6poSxtZA6AyBxYC6J+kG2Dj4DjsuNvOulMtL+rO7S+Oa82sW7QQbHA8CqK57o6SEzPa3Tc0OjZZtwL3e4DaQtL5K0je07NqUm3Juu9tin0B/raX3i5+Kw+99XT0FjvbYp9Af62l94nisPvfU9BZkUGazE5ZAx9MIGnbJJLAWtHPZji49AC1tq8URvE7sxgt7XoHJ3CW0VJDSsJc2FgbpHUXHa5xG65JPWqm95vabT7UuI2jZr84NbyGF1TwbEx8mOmUiP8AuXTTV72WsfnBzzW2xzKAI1eqmWTGsuUsliy5SyYwjnK80I57sarlt4I27zzLEu+Km/GWslZcWWvNMpaazvDBLLGy5TwWtbRaN4NFGxooPhag+wyOY5r2Ocx7SC1zSWuaRsII2FJiJjaROWbfLXu9hgqCBVRi5tqE7Bq0wNxGq44g77Cq1GD0c7xybRLrMTpeVjLR4w1t6QqbtPR+K0809vOPnH35O+DL6O8S5W9tupfOZiaztPNeczSWNzZZqadsgs8X9o6CumPLfHO9ZbVtNeTnsRwM7Y3g8Haj27CrnTdoRPC8fsl483WH3CM3dS955YinaBqIe1znG41WbfVa+3gvVU01558G2p7d09ax6OO9Py2j+fahVeyfOxAQem81vyNRfZu/G5Ump/7bLDH6sOqXBuICDmM5dBFNhNXywFo4nyscdrJGAlhHG+rjcjeu2ntNcldurS8RNZ3eYFeK9LX6PbTy9afm8nCDzX0pLf3Kv1/KvmlaflKbFWpIgIIT/SE+Pofs5/xRKy7P5W8v7R9RyRMrBEEEnZgflCo/dj/MjUHX+pHzSNPzlO6q0sQEBBweeWfRw5jfOVEbT0Br3+1gU3Qxvl36Qjaqf0bfFDcat1bLJjKy5SyWFZc5ZDCjlKqWbRaT2dKMUp3p2a4vWqZELTyjaFhzblaXj2pumvx7r7yS5poY0FBYgoLUYXsMrn008dRCbSRODm8x52ngRcHpWLVi0TWR6UwjEG1VPFUR+JKwOHOLjW08QbjqVLas1may3YGNYaTeSMXPzmjaeI4ry/bPY85ZnPhjj7Y6/GPj16/PnYaTUxX9F+XslzxqAvJ+hstu6tSVS6VwdWYquYRTmedjfmghzuDRr+/Z1q27O0npc9axyjjPyj78nLVZYxYpn28od6vcPOvHS9ErBAQTbkLnIoKTDaamnmkbLGwhwEMzwCXOO0NsdRCrM2ly2yTaI/mE2mSsVji33fbwvz8v/HqPyrl4PN0/mG3pa9Tvt4X5+X/j1H5U8Hm6fzB6WvVbnzv4a1pLZJ5D5LYJGk9b7D71mNFl6fyTlrHtRnnAzkyYmzueKM09LcEtJDpJiNY0yNQAOvRF9g1lTMGljHPenjKPkzd7hDho4y5wa1pc5xAa1oLnOJ1AADWSeZS5nZwiN3pLNdkqcNoQ2Uf9RO7lJRqOgbANjuNuiPvLlS6nN6S+8coT8dO7V2KjuggIIT/SE+Pofs5/xRKy7P5W8v7R9RyRMrBEEEnZgflCo/dj/MjUHX+pHzSNPzlO6q0sQEBBHWe3/ZU/7yP5Uin9n+vPy/uEXVerHzRFGVaq+WRGVlzmGQxyOUwvtcstJhj10uwdaxLrhrzljaSw77KHORnZbLrG6xLes7TvDYsiuARsOtcFpE7xvA6FN2Vp8SCw9iywsOajCZMy9cX0MsB/USnR4NkGl+LT7VW6yu19+raEgqIy1uIYJFMbkFrvKbqJ6RsKgans3BqJ71o2nrH5xScOryYuETw6S1gySbfXM637IB7b/wBFAjsKm/G87fKPz+Er/wCTtt6sN3QUDIG6MYtznaXHiVbafTY9PXu44/2g5c18s72llKQ5PHS9ErBAQUl45x2hZZ7svnKDnHaE2O7PQ5QeUO0JtJ3Z6HKDnHaE2O7PRUsMM7BcXmo5mz0z+TlbsOix+o7RZwI1rW9K3jazatprO8J9zcZw2YmOQma2KrY25aL6EzRtfHfWLb27r7SqnUaacXGOSbjyRd3aiuggIIT/AEhPj6H7Of8AFErPs/lby/tH1HJEynoggk7MD8oVH7sf5kag6/1I+aRp+cp3VWliAgIOBz0QaWGscP1dRG49Ba9nteFN0M7ZNvgj6mP0eaF2OVur5hfY5HOYX2PWXOYXmvRrMMSrf4XUFiXbFH6VnSWHTZSXIzsoJRlvMC+EjLd7D9x1j+vYuGXhKdp7b126M6SnXPdIYcsS2GJIxbMMWRqywknMeTp1o3Wpz13mUHW8q+f9MwlZQGRAQEBB46XolYICD0rmwpI3YPRl0bCTG65LWknw3b7Kk1Mz6Wywx+rDqO4YvNR+g3/C47y32O4YvNR+g3/CbybBoIjtii9Bn+E3k2cRl1m0pquB8lLCynqmguYY2iNkxGvQewatflWuOOxScGqvSdrTvDlfFFoeeArhBZmD4m6kqIqmMkPheHi28Dxm9BFx1rW9IvWaz7W1J2s9bxSBzWuGxwBHQRcLz6xVoCCE/wBIT4+h+zn/ABRKy7P5W8v7R9RyRMrBEEEnZgflCo/dj/MjUHX+pHzSNPzlO6q0sQEBBzmcWh5fCqpgFy2PlBz3iIk/tXfTW7uWs/nFzyxvSXndjleq2YXmORpMLzXo0mFxr1lrssVR1g8FiXTHyWNJHR8LlgUlyM7NzkjPap0DskaR1jwh7D2rlmj9O6Rp52vt1dVVw2UaJTWpqGLpA18zVswxJQssJUzL0ZbT1ExHxkrWDiI239rz2Kv1lt7RDMJGUNkQEBAQeOl6JWCAg9N5rfkai+zd+NypNT/22WGP1YdUuDcQEGgy0yoiw2lfNI4coQRDHfwpZLagBzDaTuC64cU5LbQ1vaKxu8sBXquXaemdK9kTBd8jmsaOdzyGtHaQkztG8s1jeYevKWHQjYwfMa1vYLf0XnZ4rJdQEEJ/pCfH0P2c/wCKJWXZ/K3l/aPqOSJlYIggk7MD8oVH7sf5kag6/wBSPmkafnKd1VpYgICCmSMOaWuFw4EEc4OohB5dxnDzSVU1M694ZHMHFoPgO62lp616DHfv1i3VW2rtMwsNeujnMLjXo12XA9GuymU3CM14SxtJYdXzSRnZ8LkZ2XKKp5OWOTyHtd1A6/uusWjeJhtWdpiUiVUl1ChYtXUFbww18y3gYoiL3NYwFznENaBtc4mwA6yszO0byw9BZM4SKOjhpxYljfCPlPcdJ59IlU2S/ftNmW0WgICAgIPHS9ErBAQdxgOdKsoqaKlijpTHECGl7JS4gknWQ8DfzKLfR0vabTMu0Z7RGzYd+iv81R+rm94tPA4+ss+Isd+iv81R+rm94ngcfWTxFmJW53cSkBDX08N98cN3DrkLh9y2jRYo6yeIs4rEMQlqJDLUSyTSHa57i825hfYOA1KVWsVjasbOM2mebGWWEv5nMhH8o3EqthY1uumY4WLiRblnA7AATo323vuBNdrNRG3o6+f2SsOPbjKZ1XJIgIIT/SE+Pofs5/xRKy7P5W8v7R9RyRMrBEEEnZgflCo/dj/MjUHX+pHzSNPzlO6q0sQEBAQQ3nwwIslir2DwZAIpbbnt1xuPS24v9VvOrHRZOE0n5o2ev+SMGvVhEo0wuB623a7Kw9Za7KtNDZZk5wsN6qLo2fCUFLig7mmqdKJjudjT9wUSY2lYVneIlaleswywpXLZhJGbXJEsIrqltnW+AYRraCPjHDcSDqHXzWg6nPv+ivmJHUJkQEBAQEEBZZZqquKpe+hi7pp5HFzQ10bHw6RvoOa4i4GwEX1bbK1w6yk12vO0ot8E7/pc/wB7rE/oEvp0/wCddvFYfe+v2aegsd7rE/oEvp0/508Vh976/Y9BY73WJ/QJfTp/zp4rD731+x6Cx3usT+gS+nT/AJ08Vh976/Y9BY73WJ/QJfTp/wA6eKw+99fsegs+szcYoTYUEnXJTAdpkTxWH3vr9j0Fm5wzM7iEpHLGnpm79KTlXj+GMEH0lytrccct5bRp59qRclc1NJRubLNesmbYgyACJhG9sWy/FxPCyh5dXe/COEO1MVau+UV1EBAQcRnRyKdikEboHNbUwFxZpEhsjXW0mE7jdrSDw43EnTZ/RTx5S55cffhDTs3OKA27gl6pKYjtD1ZeKw+99fsjegs+DN1in0CX06cf3p4rD731+x6CyXs1OQz8MjkmqS01M4aC1p0mwsbchulvcSbm2rULbLmu1WojLMRHKEjFj7kO/UV1EBAQEGvx/CGVtLLTS+JK0i+q7Dta8cQQCOhbUvNLRaGLV70bS8w4vh0lJUSU040ZInaJ5nbw4cCCCOlXNLxaN4QbV2nZjB66btVYes7sbPums7mxppubKCU7zKm6zuy+XWWXVYdL8BH+yFHtHGUzH6sNnh2EVFUbU8L5B5VtFg6XnV9652yVpzlukTJbN+ynLZqstmlFi1o1xRnn1+OeJ1cN6hZdTNuFeEDuFFBAQEBAQEBAQEBAQEBAQEBAQEBAQEBAQEBAQEBAQR/nWyJ7vh7ppmg1cLdmw1EY1mO/lC5LekjfcSdPm7k7Tyc8lO9CAdK2o3BGog6iCNoI3Ky3Rdn0PWd2Nn3TTdjY003NnwvTdnZSXrG5spdJxTvSzs9LZC5PwMw6jc+mhMxp4nOeY2OeXOYHE6RF96q8uW03njO26ZXlDqgLahqXBs+oCAgICAgICAgICAgICAgICAgICAgICAgICAgICAgICCLM6ObfukuraBo7o2yxCwFR9ZnNJ+Lp2ysGfu/ptycr49+MIPdcEhwIIJBBBBaRqIIOwjmU/dH2fNNNzZUy7jZoJPMBcpuxMxWN5ZsOEyu2gMH1j/QXWvpIRb63DX27/JmxZP8AlS+i3+pKx30W3afu1/eWS3J+EA6Rkdq3uA9gWLXisTbo4T2lmnlEQ6z/AFzW6Ia2o0GtAADY4QABqA8VUM5LT7XWe0NRPt/iFh+V9adtXN1EN9gWO/bq0nW6if8AJbOVFX9MqPWPWO9PVr4vP70qmZV1g2Vc/W8n2rPet1Z8Xn96WZTZe1zD/uNMcz2RuHaAD96z6SzpXtDUR7d/J0GF503AgVUDXDe6IlpH8Dib9oW0ZZ9qXi7Vn/Ov7JHw2vjqIWTQu0o3i7TrG+xBG4ggjqXaJiY3hbUvW9YtXlLJWW4gICAgICAgICAgICAgICAgICAgICAgICAgICDhsvc20GJXmiIp6u3xgHgTW2CVo2/tDWOI1LtizTTh7GlqRKB8dybqKCbkq2J0fkuHhRy/sP2Ho2jeApc5omu9UbLFqxwV0lU1os0ADguXf3VWXHa072bCKrW0Si2wshk4Kzu4zjl8qKiwtzqLq8u1e5HtZpj9rH5VVzr3TlUO6cqh3TlUO6cqh3HU5KZF1FcWvIMNOdfKOGt4/wC2353Ts9i2rSbJeDQ3ycZ4QmvCcOZSwMghBDIxYX1k3NySeckk9akxERG0L3HSKViteUMtZbiAgICAgICAgICAgICAgICAgICAgICAgICAgICDHrqKOeN0U8bJY3bWvaHtPUUNt0Z5SZmYZCX0Exp3HXycl5IuhrvGb/5LeLyj308TyR5iuQuI0hOnSvkaPnw/DtPHwfCHWAtvSxCLfTzHsaUTuYdF3guG0G4I6QVztqYjkh3whqFEmZmd5a+jO6FjY9Gd0IejX6OKSY6MEUsx5o2PkPY0FObaMNp5Q7HBc2ddUWMrWUrOeVwL7cGNueokLeMcykU0N558Ej5OZuaSks94NVKPnSgaDT9WPYOu54rpXHEJmLSY6cdt5dkuiUICAgICAgICAgICAgICAgICAgICAgICAgICAgICAgICAgxa6gimaRNDFKPrsY/2hYliYieaMcuMDpo2SmOlpoyGkjQhiZY8LBc7VhGy1iI5I8wqmY6eIOYwgvAILWkEX2ELSEascYTPktk9SFocaOl0hsPIQ3HXorrFYTqVrtydjFE1os1rWjmAAHYFu6q0BAQEBAQEH//Z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8" descr="data:image/jpeg;base64,/9j/4AAQSkZJRgABAQAAAQABAAD/2wCEAAkGBxQQDxIQDxAQEBESFBQVFBUUEg8PEg8UFRcXFxUUFRUYHCggGRslHBQUIjIhJSksLi46Fx8zODMsNygtLiwBCgoKDg0OGxAQGywkHyQsLCwsLCwsLCwwLCwsLCwsLCwsLCwsLCwsLCwsLCwsLCwsLCwsLCwsLCwsLCwsLCwsLP/AABEIAJoBRgMBEQACEQEDEQH/xAAcAAEAAQUBAQAAAAAAAAAAAAAABwIDBAUGCAH/xABLEAABAwIBBwUKCgkDBQAAAAABAAIDBBEFBgcSITFBYRNRcYGRFBciMlJTkpOx0yMzNUJUYnOhstIIQ3J0grPBwtEWNJQkY6Lh8f/EABsBAQACAwEBAAAAAAAAAAAAAAAEBQECAwYH/8QANhEBAAIBAgMECQQCAgIDAAAAAAECAwQRITFRBRIUgRMyQVJhcbHR8CKRocFC4QYzsvEVJGL/2gAMAwEAAhEDEQA/AJxQEBAQEBAQEBAQEBAQEBAQEBAQEBAQEBAQEFMsga0ucQ1oFySQABzknYjMRMztDisbzk08JLKdpqXjeDoRD+IjX1C3FbRSZXul7A1GX9WT9EfHjP7fdxmIZwq2XxZGQN5o2C9v2nXPZZbxSF7h7B0mP1om0/Gf6jZdyTxLEKqrY2Komc1rmmQuOlGxl9ekDq1i4AS0ViHPtLTaDT4Jm1IiZjhtz3TKuTxAgijPW6TlKZuk7kS15tc6JeC25I3mxH3qHqpneOj1P/HK02yT/lw/bij+hxeop7chUTRW3NkcG+jex7FGi9o5Svsulw5fXpE+X983W4PnUqoiBUsjqWbzbkpO1vg/d1rvXU2jnxVGo7AwX44pms/vH3/lImTuXNJWkMZJyUp/Vy2Y4nmadjuo3Ummatnn9V2XqNNxtG8dY4x/rzdMuqvEBAQEBAQEBAQEBAQEBAQEBAQEBAQEBAQEBAQEBB8KCCcscqpq2VzXF0cLXENi1ttY7ZBvd07F0rEQ+hdl9mYdNji0bTaY9b7fD6sLDMnqqoPwNNK4H5xboM9J1gt+9CRn7Q02H17x9Z/aHb4HmwJIdWygDzcRuTwc8jV1DrWk36PP6r/kfs09fOft9/2SHh2HRU0YigjbGwbmjbxJ2k8SubzWbPkzX7+Sd5ZSOQg5vL7AO7qNzGC80Z5SLi4DWz+IEjptzLjmx9+vDmsey9Z4XPFp9WeE/Lr5c0COZ1cNhHBVr3q25iyLbmLI7XJLONPSER1OlU0+zWbzRj6rj4w4HtC7489q8+MKTXdi4s29sX6bfxPl7PL9ky4Pi0VXEJqeQSMPNtafJcNoPAqbW0WjeHkc+DJgvNMkbSzVs5CAgICAgICAgICAgICAgICAgICAgICAgICAgICCgxi99EX57C/ajO87bK0YEBAQEBBE2c/JTknmtgb8G8/DNH6t5/WW5nb+OveoOoxbT3o83rOxO0e/WNPknjHq/GOnl7Ph8keOYor0S25iyLbmINlk5j01BOJoHbbB7DfQlbzOHsO0Lel5pO8Ius0ePVY+5fyn2wnzJnKCKvgE0J17HsNtKJ3kn+h3qxx5IvG8PC6vSZNNk7l/KesNst0UQEBAQEBAQEBAQEBAQEBAQEBAQEBAQEBBbnnbG0vkc1jRtc4hrR0krMRM8IJnZpP9aUGlo92wX/b1elsXbw2X3ZcvT4/ehuaSrjmbpxSMkafnMc147QuM1ms7TDpExPGF5YZEBAQEBAQUTRNe0se0Oa4EOBFw4HUQQkxuzW01mJjnCFMuMkXUMmnGC6mefAdtMRP6t59h39O2tzYZxzvHJ7jsvtKNXTu29eOfx+Mf3H9OapqJ8rxHG3Sc7YPaSdwUXJlpjrN7ztELPJetK963J08GRDbfCzO0uZgaGjrcDf7lS37amZ/RXh8f9K2e0Zmf014fFr8RyPc0Ewyaf1XANPU4avYpWDtStuF42+Trj10TwvG3ya/J7GZsNqhIwEEeDLGdQkZvaeO8FW+LLttavGG+r0mPWYu7PlPSfznD0DhOJR1UDJ4XaUcguDvHODzEG4I4KzraLRvDwWbDfDknHeNphlrZyEBAQEBAQEBAQEBAQEBAQEBAQEBAQEGJi2IspYJJ5joxxtuec8wA3kmwA4ralJvaKxza2tFY3lAOU+Uk2Iyl8xIjB+DiB8CIbtW93O72DUrzDgrijaOfVV5cs3nj+zVNYu7jMs7DK2WnfylPK+J/O02vwcNjhwN1relbxtaN2K3ms71nZK2R+X7agtgq9GKY2DXjVHKebX4ruGw7uZVWo0c0/VTjH0WGDVxb9N+Eu6UFNEBAQEBAQWaylZNG6KVoex4s5p1ghYmImNpb48lsdovSdpjlLgKbJllDNNoO0w4jQJ8ZjNugeN9++wXiO3r93NGGJ4RG/nP+npZ7Qtq8dZtG23P4z1/PivyKkqxVgzqbR2q5/HMObM3cHjxXf0PBWulzTjn4JWDNOOfgv5rsoDS1Jo5iRFM6zb7Iptg6nah06K9DpssRO3slw7b0UZsXp6c68/jX/X03TKrB48QEBAQEBAQEBAQEBAQEBAQEBAQEBAQRPnkxvSkioWHwWASy8XHVG09AubfWbzKz0GLhN5+UIOrvyqjljVZIMyvsYjnMrzWI0mVegstd0kZA5Ym7aSrdfY2KQnXwjefYermVZq9J/nTzj+1lpNX/AIX8p/pIyrFmICAgICAg5nFh8O/+H8IXge2o/wDvX3//AD/4wt9L/wBMef1a2ogtrGsexV0U24wmY8kcpaudScaVVrKlTsTpDmcdp9YkbcHeRqII8V3T/wClbaa3DurDS33juSmnIzGe7aKKY/GW0JOEjNTu3U7+IK+xX79Il4vtDS+G1Fsfs5x8p5fZHWWGeF8VQ+DD4onNicWOllD3CRzTZ2g1pHg3Frk61aYdFFq968qq+fadoaDvzYh5ui9VN7xdvA4+s/nk08RPQ782IebovVTe8TwOPrP55HiJ6HfmxDzdF6qb3ieBx9Z/PI8RPQ782IebovVTe8TwOPrP55HiJ6HfmxDzdF6qb3ieBx9Z/PI8RPQ782IebovVTe8TwOPrP55HiJ6Mikz11jT8LT0sg5miWI9uk72LE6CnsmSNRPth32SGdClr3theHUtQ7U1khDmSHmZINRPAgE7rqHl0t8fHnDvTLWzpspccjoKSWqmuWRgam+M9ziGtaOJJA4bVxx45vaKw3mdo3QxU56a4vJjhpI2bmubLKR0u0237ArKNDTbjMos6ifZC135sQ83Reqm94s+Bx9Z/PI8RPQ782IebovVTe8TwOPrP55HiJ6HfmxDzdF6qb3ieBx9Z/PI8RPQ782IebovVTe8TwOPrP55HiJ6HfmxDzdF6qb3ieBx9Z/PI8RPQ782IebovVTe8TwOPrP55HiJ6HfmxDzdF6qb3ieBx9Z/PI8RPQ782IebovVTe8TwOPrP55HiJ6Migz1VjZAZ4KaSP5zYxJE+31XFzhfpC1toKbcJlmNRO/FNmEYiyqp4qiEkxysD23FjY7iNxGw9CrbVmszEpMTuypHhoLnGwAJJ5gNpWrLzZi2IGqqZqh22WRzhwaT4DepoaOpehx07lIr0U2S3etNuq3GF0cZlkMajnMr7WrLnMroYjXd8LEY3dnR5z+56QMmjfPUs8FpBDWvbbU6R+4jYbA36zarzaLe+9eEL3R55vTa3OP5cfjGcOvqSbTmnYfmwDk7fx+PfrC6002Ovs3+aXu5yatlebyTSvPO6SR57SV2itY5QwrpsSmiN4p54z9SWVnsKxNKzziB1OCZza2nIEr21TPJlAD7cJGi/WQVwvpMduXBndK2SeWlNiI0Y3GOYC7oX2D9W0tOx44jrAUDLgtj58urO7pFxZaDKCO0jX7nC3WP8A6vHf8kwzXNTLHKY284/9rPQ23rNWua9efrdLmGHW0YdrZqPNuP8AhdqZYieLtjyTHCXPVjSDYixVlhmJ4wmVmJ5NNXs0mkc4VjhnaUnFbu2iW9zT4sIZZ4JHWY9olbfYHNIa7tDm+irrS32mYlD/AOQaab0pkrHGJ2/fjH9/uhMr2D5+ICDscFzaV1ZTx1MAg5OUXbpSlrrAkaxo6thUa+rx0tNZ3dq4JmN2b3oMS8mm9cfyrXxuL4s+Hk70GJeTTeuP5U8bi+J4eXx2aHEgL6FOeAm1ntaAnjcXxPD2cnjeA1NE8R1cEkLjs0rFr/2XtJa7qKkUyUvxrO7lak15tat2qbsk6g5QYJNQ1EpFRAWNEh8Iu0SHwyOG++i5p57E7SqvLHh80Xry/N02k+kptLgqnNhijHloo+UA2OZNTljuI0ng9oCmRq8UxzcJwWWu9tin0B/raX3iz4rD731PQWO9tin0B/raX3ieKw+99T0Fmnx3J6poSxtZA6AyBxYC6J+kG2Dj4DjsuNvOulMtL+rO7S+Oa82sW7QQbHA8CqK57o6SEzPa3Tc0OjZZtwL3e4DaQtL5K0je07NqUm3Juu9tin0B/raX3i5+Kw+99XT0FjvbYp9Af62l94nisPvfU9BZkUGazE5ZAx9MIGnbJJLAWtHPZji49AC1tq8URvE7sxgt7XoHJ3CW0VJDSsJc2FgbpHUXHa5xG65JPWqm95vabT7UuI2jZr84NbyGF1TwbEx8mOmUiP8AuXTTV72WsfnBzzW2xzKAI1eqmWTGsuUsliy5SyYwjnK80I57sarlt4I27zzLEu+Km/GWslZcWWvNMpaazvDBLLGy5TwWtbRaN4NFGxooPhag+wyOY5r2Ocx7SC1zSWuaRsII2FJiJjaROWbfLXu9hgqCBVRi5tqE7Bq0wNxGq44g77Cq1GD0c7xybRLrMTpeVjLR4w1t6QqbtPR+K0809vOPnH35O+DL6O8S5W9tupfOZiaztPNeczSWNzZZqadsgs8X9o6CumPLfHO9ZbVtNeTnsRwM7Y3g8Haj27CrnTdoRPC8fsl483WH3CM3dS955YinaBqIe1znG41WbfVa+3gvVU01558G2p7d09ax6OO9Py2j+fahVeyfOxAQem81vyNRfZu/G5Ump/7bLDH6sOqXBuICDmM5dBFNhNXywFo4nyscdrJGAlhHG+rjcjeu2ntNcldurS8RNZ3eYFeK9LX6PbTy9afm8nCDzX0pLf3Kv1/KvmlaflKbFWpIgIIT/SE+Pofs5/xRKy7P5W8v7R9RyRMrBEEEnZgflCo/dj/MjUHX+pHzSNPzlO6q0sQEBBweeWfRw5jfOVEbT0Br3+1gU3Qxvl36Qjaqf0bfFDcat1bLJjKy5SyWFZc5ZDCjlKqWbRaT2dKMUp3p2a4vWqZELTyjaFhzblaXj2pumvx7r7yS5poY0FBYgoLUYXsMrn008dRCbSRODm8x52ngRcHpWLVi0TWR6UwjEG1VPFUR+JKwOHOLjW08QbjqVLas1may3YGNYaTeSMXPzmjaeI4ry/bPY85ZnPhjj7Y6/GPj16/PnYaTUxX9F+XslzxqAvJ+hstu6tSVS6VwdWYquYRTmedjfmghzuDRr+/Z1q27O0npc9axyjjPyj78nLVZYxYpn28od6vcPOvHS9ErBAQTbkLnIoKTDaamnmkbLGwhwEMzwCXOO0NsdRCrM2ly2yTaI/mE2mSsVji33fbwvz8v/HqPyrl4PN0/mG3pa9Tvt4X5+X/j1H5U8Hm6fzB6WvVbnzv4a1pLZJ5D5LYJGk9b7D71mNFl6fyTlrHtRnnAzkyYmzueKM09LcEtJDpJiNY0yNQAOvRF9g1lTMGljHPenjKPkzd7hDho4y5wa1pc5xAa1oLnOJ1AADWSeZS5nZwiN3pLNdkqcNoQ2Uf9RO7lJRqOgbANjuNuiPvLlS6nN6S+8coT8dO7V2KjuggIIT/SE+Pofs5/xRKy7P5W8v7R9RyRMrBEEEnZgflCo/dj/MjUHX+pHzSNPzlO6q0sQEBBHWe3/ZU/7yP5Uin9n+vPy/uEXVerHzRFGVaq+WRGVlzmGQxyOUwvtcstJhj10uwdaxLrhrzljaSw77KHORnZbLrG6xLes7TvDYsiuARsOtcFpE7xvA6FN2Vp8SCw9iywsOajCZMy9cX0MsB/USnR4NkGl+LT7VW6yu19+raEgqIy1uIYJFMbkFrvKbqJ6RsKgans3BqJ71o2nrH5xScOryYuETw6S1gySbfXM637IB7b/wBFAjsKm/G87fKPz+Er/wCTtt6sN3QUDIG6MYtznaXHiVbafTY9PXu44/2g5c18s72llKQ5PHS9ErBAQUl45x2hZZ7svnKDnHaE2O7PQ5QeUO0JtJ3Z6HKDnHaE2O7PRUsMM7BcXmo5mz0z+TlbsOix+o7RZwI1rW9K3jazatprO8J9zcZw2YmOQma2KrY25aL6EzRtfHfWLb27r7SqnUaacXGOSbjyRd3aiuggIIT/AEhPj6H7Of8AFErPs/lby/tH1HJEynoggk7MD8oVH7sf5kag6/1I+aRp+cp3VWliAgIOBz0QaWGscP1dRG49Ba9nteFN0M7ZNvgj6mP0eaF2OVur5hfY5HOYX2PWXOYXmvRrMMSrf4XUFiXbFH6VnSWHTZSXIzsoJRlvMC+EjLd7D9x1j+vYuGXhKdp7b126M6SnXPdIYcsS2GJIxbMMWRqywknMeTp1o3Wpz13mUHW8q+f9MwlZQGRAQEBB46XolYICD0rmwpI3YPRl0bCTG65LWknw3b7Kk1Mz6Wywx+rDqO4YvNR+g3/C47y32O4YvNR+g3/CbybBoIjtii9Bn+E3k2cRl1m0pquB8lLCynqmguYY2iNkxGvQewatflWuOOxScGqvSdrTvDlfFFoeeArhBZmD4m6kqIqmMkPheHi28Dxm9BFx1rW9IvWaz7W1J2s9bxSBzWuGxwBHQRcLz6xVoCCE/wBIT4+h+zn/ABRKy7P5W8v7R9RyRMrBEEEnZgflCo/dj/MjUHX+pHzSNPzlO6q0sQEBBzmcWh5fCqpgFy2PlBz3iIk/tXfTW7uWs/nFzyxvSXndjleq2YXmORpMLzXo0mFxr1lrssVR1g8FiXTHyWNJHR8LlgUlyM7NzkjPap0DskaR1jwh7D2rlmj9O6Rp52vt1dVVw2UaJTWpqGLpA18zVswxJQssJUzL0ZbT1ExHxkrWDiI239rz2Kv1lt7RDMJGUNkQEBAQeOl6JWCAg9N5rfkai+zd+NypNT/22WGP1YdUuDcQEGgy0yoiw2lfNI4coQRDHfwpZLagBzDaTuC64cU5LbQ1vaKxu8sBXquXaemdK9kTBd8jmsaOdzyGtHaQkztG8s1jeYevKWHQjYwfMa1vYLf0XnZ4rJdQEEJ/pCfH0P2c/wCKJWXZ/K3l/aPqOSJlYIggk7MD8oVH7sf5kag6/wBSPmkafnKd1VpYgICCmSMOaWuFw4EEc4OohB5dxnDzSVU1M694ZHMHFoPgO62lp616DHfv1i3VW2rtMwsNeujnMLjXo12XA9GuymU3CM14SxtJYdXzSRnZ8LkZ2XKKp5OWOTyHtd1A6/uusWjeJhtWdpiUiVUl1ChYtXUFbww18y3gYoiL3NYwFznENaBtc4mwA6yszO0byw9BZM4SKOjhpxYljfCPlPcdJ59IlU2S/ftNmW0WgICAgIPHS9ErBAQdxgOdKsoqaKlijpTHECGl7JS4gknWQ8DfzKLfR0vabTMu0Z7RGzYd+iv81R+rm94tPA4+ss+Isd+iv81R+rm94ngcfWTxFmJW53cSkBDX08N98cN3DrkLh9y2jRYo6yeIs4rEMQlqJDLUSyTSHa57i825hfYOA1KVWsVjasbOM2mebGWWEv5nMhH8o3EqthY1uumY4WLiRblnA7AATo323vuBNdrNRG3o6+f2SsOPbjKZ1XJIgIIT/SE+Pofs5/xRKy7P5W8v7R9RyRMrBEEEnZgflCo/dj/MjUHX+pHzSNPzlO6q0sQEBAQQ3nwwIslir2DwZAIpbbnt1xuPS24v9VvOrHRZOE0n5o2ev+SMGvVhEo0wuB623a7Kw9Za7KtNDZZk5wsN6qLo2fCUFLig7mmqdKJjudjT9wUSY2lYVneIlaleswywpXLZhJGbXJEsIrqltnW+AYRraCPjHDcSDqHXzWg6nPv+ivmJHUJkQEBAQEEBZZZqquKpe+hi7pp5HFzQ10bHw6RvoOa4i4GwEX1bbK1w6yk12vO0ot8E7/pc/wB7rE/oEvp0/wCddvFYfe+v2aegsd7rE/oEvp0/508Vh976/Y9BY73WJ/QJfTp/zp4rD731+x6Cx3usT+gS+nT/AJ08Vh976/Y9BY73WJ/QJfTp/wA6eKw+99fsegs+szcYoTYUEnXJTAdpkTxWH3vr9j0Fm5wzM7iEpHLGnpm79KTlXj+GMEH0lytrccct5bRp59qRclc1NJRubLNesmbYgyACJhG9sWy/FxPCyh5dXe/COEO1MVau+UV1EBAQcRnRyKdikEboHNbUwFxZpEhsjXW0mE7jdrSDw43EnTZ/RTx5S55cffhDTs3OKA27gl6pKYjtD1ZeKw+99fsjegs+DN1in0CX06cf3p4rD731+x6CyXs1OQz8MjkmqS01M4aC1p0mwsbchulvcSbm2rULbLmu1WojLMRHKEjFj7kO/UV1EBAQEGvx/CGVtLLTS+JK0i+q7Dta8cQQCOhbUvNLRaGLV70bS8w4vh0lJUSU040ZInaJ5nbw4cCCCOlXNLxaN4QbV2nZjB66btVYes7sbPums7mxppubKCU7zKm6zuy+XWWXVYdL8BH+yFHtHGUzH6sNnh2EVFUbU8L5B5VtFg6XnV9652yVpzlukTJbN+ynLZqstmlFi1o1xRnn1+OeJ1cN6hZdTNuFeEDuFFBAQEBAQEBAQEBAQEBAQEBAQEBAQEBAQEBAQEBAQR/nWyJ7vh7ppmg1cLdmw1EY1mO/lC5LekjfcSdPm7k7Tyc8lO9CAdK2o3BGog6iCNoI3Ky3Rdn0PWd2Nn3TTdjY003NnwvTdnZSXrG5spdJxTvSzs9LZC5PwMw6jc+mhMxp4nOeY2OeXOYHE6RF96q8uW03njO26ZXlDqgLahqXBs+oCAgICAgICAgICAgICAgICAgICAgICAgICAgICAgICCLM6ObfukuraBo7o2yxCwFR9ZnNJ+Lp2ysGfu/ptycr49+MIPdcEhwIIJBBBBaRqIIOwjmU/dH2fNNNzZUy7jZoJPMBcpuxMxWN5ZsOEyu2gMH1j/QXWvpIRb63DX27/JmxZP8AlS+i3+pKx30W3afu1/eWS3J+EA6Rkdq3uA9gWLXisTbo4T2lmnlEQ6z/AFzW6Ia2o0GtAADY4QABqA8VUM5LT7XWe0NRPt/iFh+V9adtXN1EN9gWO/bq0nW6if8AJbOVFX9MqPWPWO9PVr4vP70qmZV1g2Vc/W8n2rPet1Z8Xn96WZTZe1zD/uNMcz2RuHaAD96z6SzpXtDUR7d/J0GF503AgVUDXDe6IlpH8Dib9oW0ZZ9qXi7Vn/Ov7JHw2vjqIWTQu0o3i7TrG+xBG4ggjqXaJiY3hbUvW9YtXlLJWW4gICAgICAgICAgICAgICAgICAgICAgICAgICDhsvc20GJXmiIp6u3xgHgTW2CVo2/tDWOI1LtizTTh7GlqRKB8dybqKCbkq2J0fkuHhRy/sP2Ho2jeApc5omu9UbLFqxwV0lU1os0ADguXf3VWXHa072bCKrW0Si2wshk4Kzu4zjl8qKiwtzqLq8u1e5HtZpj9rH5VVzr3TlUO6cqh3TlUO6cqh3HU5KZF1FcWvIMNOdfKOGt4/wC2353Ts9i2rSbJeDQ3ycZ4QmvCcOZSwMghBDIxYX1k3NySeckk9akxERG0L3HSKViteUMtZbiAgICAgICAgICAgICAgICAgICAgICAgICAgICDHrqKOeN0U8bJY3bWvaHtPUUNt0Z5SZmYZCX0Exp3HXycl5IuhrvGb/5LeLyj308TyR5iuQuI0hOnSvkaPnw/DtPHwfCHWAtvSxCLfTzHsaUTuYdF3guG0G4I6QVztqYjkh3whqFEmZmd5a+jO6FjY9Gd0IejX6OKSY6MEUsx5o2PkPY0FObaMNp5Q7HBc2ddUWMrWUrOeVwL7cGNueokLeMcykU0N558Ej5OZuaSks94NVKPnSgaDT9WPYOu54rpXHEJmLSY6cdt5dkuiUICAgICAgICAgICAgICAgICAgICAgICAgICAgICAgICAgxa6gimaRNDFKPrsY/2hYliYieaMcuMDpo2SmOlpoyGkjQhiZY8LBc7VhGy1iI5I8wqmY6eIOYwgvAILWkEX2ELSEascYTPktk9SFocaOl0hsPIQ3HXorrFYTqVrtydjFE1os1rWjmAAHYFu6q0BAQEBAQEH//Z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8" name="Picture 10" descr="http://www.thedrum.com/uploads/drum_basic_article/155383/main_images/BT_0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267" y="4869831"/>
            <a:ext cx="1205696" cy="57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6854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CX Labs Internship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962349281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6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825</Words>
  <Application>Microsoft Office PowerPoint</Application>
  <PresentationFormat>On-screen Show (4:3)</PresentationFormat>
  <Paragraphs>188</Paragraphs>
  <Slides>19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Ciscolight</vt:lpstr>
      <vt:lpstr>Wingdings</vt:lpstr>
      <vt:lpstr>Cisco Arial 4x3 template_dark</vt:lpstr>
      <vt:lpstr>1_Cisco Arial 4x3 template_dark</vt:lpstr>
      <vt:lpstr>2_Cisco Arial 4x3 template_dark</vt:lpstr>
      <vt:lpstr>3_Cisco Arial 4x3 template_dark</vt:lpstr>
      <vt:lpstr>4_Cisco Arial 4x3 template_dark</vt:lpstr>
      <vt:lpstr>5_Cisco Arial 4x3 template_dark</vt:lpstr>
      <vt:lpstr>6_Cisco Arial 4x3 template_dark</vt:lpstr>
      <vt:lpstr>CX Labs Internship  at Cisco</vt:lpstr>
      <vt:lpstr>Agenda</vt:lpstr>
      <vt:lpstr>5 Years Career Track to: </vt:lpstr>
      <vt:lpstr>5 Years Career Track to: </vt:lpstr>
      <vt:lpstr>About Cisco</vt:lpstr>
      <vt:lpstr>Who are Cisco?</vt:lpstr>
      <vt:lpstr>PowerPoint Presentation</vt:lpstr>
      <vt:lpstr>What is CX Labs?</vt:lpstr>
      <vt:lpstr>CX Labs Internship</vt:lpstr>
      <vt:lpstr>Internship Position</vt:lpstr>
      <vt:lpstr>Role of the Interns in CX Labs</vt:lpstr>
      <vt:lpstr>Role of the Interns in CX Labs</vt:lpstr>
      <vt:lpstr>Working at Cisco</vt:lpstr>
      <vt:lpstr>Learning and Certifications</vt:lpstr>
      <vt:lpstr>PowerPoint Presentation</vt:lpstr>
      <vt:lpstr>What we expect from applicants</vt:lpstr>
      <vt:lpstr>Apply NOW!  Deadline: November 8th </vt:lpstr>
      <vt:lpstr>Q&amp;A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Placements Opportunities at Cisco</dc:title>
  <dc:creator>Aaron Trout</dc:creator>
  <cp:lastModifiedBy>Jordan Neville -T (jonevill - ADECCO UK LIMITED at Cisco)</cp:lastModifiedBy>
  <cp:revision>190</cp:revision>
  <cp:lastPrinted>2013-09-30T09:19:30Z</cp:lastPrinted>
  <dcterms:created xsi:type="dcterms:W3CDTF">2013-09-30T09:17:12Z</dcterms:created>
  <dcterms:modified xsi:type="dcterms:W3CDTF">2019-10-08T07:48:33Z</dcterms:modified>
</cp:coreProperties>
</file>